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33"/>
  </p:notesMasterIdLst>
  <p:handoutMasterIdLst>
    <p:handoutMasterId r:id="rId34"/>
  </p:handoutMasterIdLst>
  <p:sldIdLst>
    <p:sldId id="320" r:id="rId2"/>
    <p:sldId id="279" r:id="rId3"/>
    <p:sldId id="301" r:id="rId4"/>
    <p:sldId id="266" r:id="rId5"/>
    <p:sldId id="257" r:id="rId6"/>
    <p:sldId id="288" r:id="rId7"/>
    <p:sldId id="274" r:id="rId8"/>
    <p:sldId id="286" r:id="rId9"/>
    <p:sldId id="309" r:id="rId10"/>
    <p:sldId id="265" r:id="rId11"/>
    <p:sldId id="326" r:id="rId12"/>
    <p:sldId id="310" r:id="rId13"/>
    <p:sldId id="290" r:id="rId14"/>
    <p:sldId id="305" r:id="rId15"/>
    <p:sldId id="283" r:id="rId16"/>
    <p:sldId id="284" r:id="rId17"/>
    <p:sldId id="327" r:id="rId18"/>
    <p:sldId id="304" r:id="rId19"/>
    <p:sldId id="316" r:id="rId20"/>
    <p:sldId id="260" r:id="rId21"/>
    <p:sldId id="272" r:id="rId22"/>
    <p:sldId id="315" r:id="rId23"/>
    <p:sldId id="317" r:id="rId24"/>
    <p:sldId id="280" r:id="rId25"/>
    <p:sldId id="325" r:id="rId26"/>
    <p:sldId id="277" r:id="rId27"/>
    <p:sldId id="321" r:id="rId28"/>
    <p:sldId id="322" r:id="rId29"/>
    <p:sldId id="323" r:id="rId30"/>
    <p:sldId id="291" r:id="rId31"/>
    <p:sldId id="28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B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3" autoAdjust="0"/>
    <p:restoredTop sz="94620" autoAdjust="0"/>
  </p:normalViewPr>
  <p:slideViewPr>
    <p:cSldViewPr snapToGrid="0">
      <p:cViewPr varScale="1">
        <p:scale>
          <a:sx n="105" d="100"/>
          <a:sy n="105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Planilha1!$A$1:$A$5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Planilha1!$B$1:$B$5</c:f>
              <c:numCache>
                <c:formatCode>#,##0.00</c:formatCode>
                <c:ptCount val="5"/>
                <c:pt idx="0">
                  <c:v>39857.159999999996</c:v>
                </c:pt>
                <c:pt idx="1">
                  <c:v>21216.84</c:v>
                </c:pt>
                <c:pt idx="2">
                  <c:v>11039.3</c:v>
                </c:pt>
                <c:pt idx="3">
                  <c:v>5850</c:v>
                </c:pt>
                <c:pt idx="4">
                  <c:v>7810.51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D-476E-99DF-53AD13798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785152"/>
        <c:axId val="96786688"/>
      </c:barChart>
      <c:catAx>
        <c:axId val="967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786688"/>
        <c:crosses val="autoZero"/>
        <c:auto val="1"/>
        <c:lblAlgn val="ctr"/>
        <c:lblOffset val="100"/>
        <c:noMultiLvlLbl val="0"/>
      </c:catAx>
      <c:valAx>
        <c:axId val="9678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78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264626896683285E-2"/>
          <c:y val="3.3567708798304972E-2"/>
          <c:w val="0.90540197949309265"/>
          <c:h val="0.773788163049187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BC0000"/>
            </a:solidFill>
          </c:spPr>
          <c:invertIfNegative val="0"/>
          <c:val>
            <c:numRef>
              <c:f>Plan1!$C$12:$C$16</c:f>
              <c:numCache>
                <c:formatCode>General</c:formatCode>
                <c:ptCount val="5"/>
                <c:pt idx="0">
                  <c:v>12721.15</c:v>
                </c:pt>
                <c:pt idx="1">
                  <c:v>7278</c:v>
                </c:pt>
                <c:pt idx="2">
                  <c:v>2615.1</c:v>
                </c:pt>
                <c:pt idx="3">
                  <c:v>206</c:v>
                </c:pt>
                <c:pt idx="4">
                  <c:v>2819.2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9A-4294-8B35-81C184E50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968192"/>
        <c:axId val="107183104"/>
      </c:barChart>
      <c:dateAx>
        <c:axId val="1069681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7183104"/>
        <c:crosses val="autoZero"/>
        <c:auto val="0"/>
        <c:lblOffset val="100"/>
        <c:baseTimeUnit val="days"/>
        <c:majorUnit val="2015"/>
        <c:minorUnit val="1"/>
      </c:dateAx>
      <c:valAx>
        <c:axId val="107183104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/>
                </a:solidFill>
              </a:defRPr>
            </a:pPr>
            <a:endParaRPr lang="pt-BR"/>
          </a:p>
        </c:txPr>
        <c:crossAx val="106968192"/>
        <c:crossesAt val="1"/>
        <c:crossBetween val="between"/>
      </c:valAx>
    </c:plotArea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924074708052789E-2"/>
          <c:y val="9.0740595191639989E-2"/>
          <c:w val="0.92475046597436183"/>
          <c:h val="0.757275808038815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elete val="1"/>
          </c:dLbls>
          <c:cat>
            <c:numRef>
              <c:f>Planilha1!$A$1:$A$5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Planilha1!$B$1:$B$5</c:f>
              <c:numCache>
                <c:formatCode>"R$"\ #,##0.00;[Red]"R$"\ \-#,##0.00</c:formatCode>
                <c:ptCount val="5"/>
                <c:pt idx="0" formatCode="#,##0.00">
                  <c:v>16975.460000000003</c:v>
                </c:pt>
                <c:pt idx="1">
                  <c:v>11449.06</c:v>
                </c:pt>
                <c:pt idx="2">
                  <c:v>4059</c:v>
                </c:pt>
                <c:pt idx="3">
                  <c:v>2578.59</c:v>
                </c:pt>
                <c:pt idx="4" formatCode="#,##0.00">
                  <c:v>4628.2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C2-43C3-89E8-ED39936C74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96716672"/>
        <c:axId val="96718208"/>
      </c:barChart>
      <c:catAx>
        <c:axId val="9671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718208"/>
        <c:crosses val="autoZero"/>
        <c:auto val="1"/>
        <c:lblAlgn val="ctr"/>
        <c:lblOffset val="100"/>
        <c:noMultiLvlLbl val="0"/>
      </c:catAx>
      <c:valAx>
        <c:axId val="9671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71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0.10059</cdr:x>
      <cdr:y>0.81661</cdr:y>
    </cdr:from>
    <cdr:to>
      <cdr:x>0.22059</cdr:x>
      <cdr:y>0.89698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134783" y="3832503"/>
          <a:ext cx="1353753" cy="377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2000" dirty="0">
              <a:latin typeface="Century Gothic" pitchFamily="34" charset="0"/>
            </a:rPr>
            <a:t>     </a:t>
          </a:r>
          <a:r>
            <a:rPr lang="pt-BR" sz="2000" baseline="0" dirty="0">
              <a:solidFill>
                <a:schemeClr val="tx1"/>
              </a:solidFill>
              <a:latin typeface="Century Gothic" pitchFamily="34" charset="0"/>
            </a:rPr>
            <a:t>2015</a:t>
          </a:r>
          <a:r>
            <a:rPr lang="pt-BR" sz="2000" dirty="0">
              <a:solidFill>
                <a:schemeClr val="tx1"/>
              </a:solidFill>
              <a:latin typeface="Century Gothic" pitchFamily="34" charset="0"/>
            </a:rPr>
            <a:t>               </a:t>
          </a:r>
          <a:r>
            <a:rPr lang="pt-BR" sz="2000" baseline="0" dirty="0">
              <a:solidFill>
                <a:schemeClr val="tx1"/>
              </a:solidFill>
              <a:latin typeface="Century Gothic" pitchFamily="34" charset="0"/>
            </a:rPr>
            <a:t>       </a:t>
          </a:r>
          <a:r>
            <a:rPr lang="pt-BR" sz="2000" dirty="0">
              <a:solidFill>
                <a:schemeClr val="tx1"/>
              </a:solidFill>
              <a:latin typeface="Century Gothic" pitchFamily="34" charset="0"/>
            </a:rPr>
            <a:t>2016                     2017</a:t>
          </a:r>
          <a:r>
            <a:rPr lang="pt-BR" sz="2000" baseline="0" dirty="0">
              <a:solidFill>
                <a:schemeClr val="tx1"/>
              </a:solidFill>
              <a:latin typeface="Century Gothic" pitchFamily="34" charset="0"/>
            </a:rPr>
            <a:t>                     2018                     2019</a:t>
          </a:r>
          <a:endParaRPr lang="pt-BR" sz="2000" dirty="0">
            <a:solidFill>
              <a:schemeClr val="tx1"/>
            </a:solidFill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0.07087</cdr:x>
      <cdr:y>0.90235</cdr:y>
    </cdr:from>
    <cdr:to>
      <cdr:x>0.98934</cdr:x>
      <cdr:y>0.97067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793751" y="4752975"/>
          <a:ext cx="10287000" cy="359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t-BR" sz="2200" b="1" dirty="0">
              <a:solidFill>
                <a:schemeClr val="bg1"/>
              </a:solidFill>
              <a:latin typeface="Century Gothic" pitchFamily="34" charset="0"/>
            </a:rPr>
            <a:t>  </a:t>
          </a:r>
          <a:r>
            <a:rPr lang="pt-BR" sz="2200" b="1" dirty="0">
              <a:solidFill>
                <a:schemeClr val="tx1"/>
              </a:solidFill>
              <a:latin typeface="Century Gothic" pitchFamily="34" charset="0"/>
            </a:rPr>
            <a:t>R$</a:t>
          </a:r>
          <a:r>
            <a:rPr lang="pt-BR" sz="2200" b="1" dirty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pt-BR" sz="2200" b="1" dirty="0">
              <a:solidFill>
                <a:schemeClr val="tx1"/>
              </a:solidFill>
              <a:latin typeface="Century Gothic" pitchFamily="34" charset="0"/>
            </a:rPr>
            <a:t>12.721,15      R$ 7.278,00       R$ 2.615,10         R$ 206,00        R$ 2.819,20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1498732-985D-4955-91BB-037E2A43C8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/>
              <a:t>Instituto de Previdência dos Servidores Públicos Municipais de Sao Gabriel - IPRESG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CC098B3-1452-4E44-B327-79CD834165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919AC-0178-49C0-9416-BB33C12B7A13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D9741C0-F1FB-412F-B4F3-0F6EF3D357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D069E73-C263-4DC5-A8B2-BE5CDF0700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DB9A6-4F60-448C-A9A6-D643BD1727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9448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/>
              <a:t>Instituto de Previdência dos Servidores Públicos Municipais de Sao Gabriel - IPRESG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86BC1-5BB4-4398-9205-22D777AD5802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D9E5-8A1F-4CF9-8F55-953B593F85D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23190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9D9E5-8A1F-4CF9-8F55-953B593F85D9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5" name="Espaço Reservado para Cabeçalho 4">
            <a:extLst>
              <a:ext uri="{FF2B5EF4-FFF2-40B4-BE49-F238E27FC236}">
                <a16:creationId xmlns:a16="http://schemas.microsoft.com/office/drawing/2014/main" id="{5F9B5D1A-24BF-4DB0-B388-AFC7E7DF73B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Instituto de Previdência dos Servidores Públicos Municipais de Sao Gabriel - IPRESG</a:t>
            </a:r>
          </a:p>
        </p:txBody>
      </p:sp>
    </p:spTree>
    <p:extLst>
      <p:ext uri="{BB962C8B-B14F-4D97-AF65-F5344CB8AC3E}">
        <p14:creationId xmlns:p14="http://schemas.microsoft.com/office/powerpoint/2010/main" val="95989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864585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07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307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9763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188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574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238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263168"/>
      </p:ext>
    </p:extLst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549354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210826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304406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624366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565160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269397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51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216722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671039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8930375-8AD1-4EED-AD19-E3A9FF6E9E5D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87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ransition spd="slow">
    <p:split orient="vert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elisioquadros.adv.br/retroativo-do-inss-descubra-como-receber-o-seu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FA176-2B22-4DB0-921E-28953ECC0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162" y="415829"/>
            <a:ext cx="8825658" cy="3013171"/>
          </a:xfrm>
        </p:spPr>
        <p:txBody>
          <a:bodyPr/>
          <a:lstStyle/>
          <a:p>
            <a:r>
              <a:rPr lang="pt-BR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Seminário de Gestão de RPPS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61DD27-B0AB-45DB-94EC-3E7201549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740" y="4408097"/>
            <a:ext cx="10475228" cy="2034073"/>
          </a:xfrm>
        </p:spPr>
        <p:txBody>
          <a:bodyPr>
            <a:normAutofit fontScale="77500" lnSpcReduction="20000"/>
          </a:bodyPr>
          <a:lstStyle/>
          <a:p>
            <a:r>
              <a:rPr lang="pt-BR" sz="1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Ipresg</a:t>
            </a:r>
            <a:r>
              <a:rPr lang="pt-BR" sz="1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 anos</a:t>
            </a:r>
          </a:p>
          <a:p>
            <a:r>
              <a:rPr lang="pt-BR" sz="5800" dirty="0">
                <a:solidFill>
                  <a:schemeClr val="tx1"/>
                </a:solidFill>
              </a:rPr>
              <a:t>30/10/2019</a:t>
            </a:r>
          </a:p>
        </p:txBody>
      </p:sp>
    </p:spTree>
    <p:extLst>
      <p:ext uri="{BB962C8B-B14F-4D97-AF65-F5344CB8AC3E}">
        <p14:creationId xmlns:p14="http://schemas.microsoft.com/office/powerpoint/2010/main" val="3709773099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E4852-F84C-4C30-8EB7-61E04B0C7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519298"/>
            <a:ext cx="10274931" cy="871257"/>
          </a:xfrm>
        </p:spPr>
        <p:txBody>
          <a:bodyPr/>
          <a:lstStyle/>
          <a:p>
            <a:pPr algn="ctr"/>
            <a:r>
              <a:rPr lang="pt-BR" b="1" dirty="0"/>
              <a:t>Gastos com Diárias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040F41C-F2B5-42F9-9236-225A626965E6}"/>
              </a:ext>
            </a:extLst>
          </p:cNvPr>
          <p:cNvSpPr txBox="1"/>
          <p:nvPr/>
        </p:nvSpPr>
        <p:spPr>
          <a:xfrm>
            <a:off x="3051227" y="5335522"/>
            <a:ext cx="2470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R$ </a:t>
            </a:r>
            <a:r>
              <a:rPr lang="pt-BR" sz="2400" b="1" dirty="0"/>
              <a:t>21.216,84</a:t>
            </a:r>
            <a:endParaRPr lang="pt-BR" sz="20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8F35EBF-42CD-4D4F-928A-417A8641E4E0}"/>
              </a:ext>
            </a:extLst>
          </p:cNvPr>
          <p:cNvSpPr txBox="1"/>
          <p:nvPr/>
        </p:nvSpPr>
        <p:spPr>
          <a:xfrm>
            <a:off x="5051304" y="5355061"/>
            <a:ext cx="2470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R$ </a:t>
            </a:r>
            <a:r>
              <a:rPr lang="pt-BR" sz="2400" b="1" dirty="0"/>
              <a:t>11.039,30</a:t>
            </a:r>
            <a:endParaRPr lang="pt-BR" sz="20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1418BF4-5B54-453A-B621-E8159925559D}"/>
              </a:ext>
            </a:extLst>
          </p:cNvPr>
          <p:cNvSpPr txBox="1"/>
          <p:nvPr/>
        </p:nvSpPr>
        <p:spPr>
          <a:xfrm>
            <a:off x="7197451" y="5345316"/>
            <a:ext cx="216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R$ </a:t>
            </a:r>
            <a:r>
              <a:rPr lang="pt-BR" sz="2400" b="1" dirty="0"/>
              <a:t>5.850,00</a:t>
            </a:r>
            <a:endParaRPr lang="pt-BR" sz="2000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D5C6440-DA12-4809-A4D5-CE7FA1E6A08D}"/>
              </a:ext>
            </a:extLst>
          </p:cNvPr>
          <p:cNvSpPr txBox="1"/>
          <p:nvPr/>
        </p:nvSpPr>
        <p:spPr>
          <a:xfrm flipH="1">
            <a:off x="495299" y="6229846"/>
            <a:ext cx="1105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Dados retirados do Site do Tribunal de Contas do Estado www.tce.rs.gov.br – Controle Social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1823922-85FF-437E-9EFB-8018DC7F1D15}"/>
              </a:ext>
            </a:extLst>
          </p:cNvPr>
          <p:cNvSpPr txBox="1"/>
          <p:nvPr/>
        </p:nvSpPr>
        <p:spPr>
          <a:xfrm>
            <a:off x="937945" y="5364528"/>
            <a:ext cx="1989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R$ </a:t>
            </a:r>
            <a:r>
              <a:rPr lang="pt-BR" sz="2400" b="1" dirty="0"/>
              <a:t>39.857,16</a:t>
            </a:r>
            <a:endParaRPr lang="pt-BR" sz="2000" b="1" dirty="0"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C52295F0-BB50-44A4-BFAA-51C327CEC7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263835"/>
              </p:ext>
            </p:extLst>
          </p:nvPr>
        </p:nvGraphicFramePr>
        <p:xfrm>
          <a:off x="176783" y="1297939"/>
          <a:ext cx="11119105" cy="407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B2D46141-DAC1-45EB-AF18-ECB41BAC0D5A}"/>
              </a:ext>
            </a:extLst>
          </p:cNvPr>
          <p:cNvSpPr txBox="1"/>
          <p:nvPr/>
        </p:nvSpPr>
        <p:spPr>
          <a:xfrm>
            <a:off x="9197528" y="5316310"/>
            <a:ext cx="216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R$ </a:t>
            </a:r>
            <a:r>
              <a:rPr lang="pt-BR" sz="2400" b="1" dirty="0"/>
              <a:t>7.810,51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62983900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8144" y="628988"/>
            <a:ext cx="9404723" cy="737104"/>
          </a:xfrm>
        </p:spPr>
        <p:txBody>
          <a:bodyPr/>
          <a:lstStyle/>
          <a:p>
            <a:r>
              <a:rPr lang="pt-BR" sz="4000" b="1" dirty="0"/>
              <a:t>    Gastos com Material de Consumo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B71EB79-7A84-4B95-8B01-E7E919397C2A}"/>
              </a:ext>
            </a:extLst>
          </p:cNvPr>
          <p:cNvSpPr/>
          <p:nvPr/>
        </p:nvSpPr>
        <p:spPr>
          <a:xfrm>
            <a:off x="506776" y="6324052"/>
            <a:ext cx="10723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Dados retirados do Site do Tribunal de Contas do Estado www.tce.rs.gov.br – Controle Social </a:t>
            </a:r>
          </a:p>
        </p:txBody>
      </p:sp>
      <p:graphicFrame>
        <p:nvGraphicFramePr>
          <p:cNvPr id="10" name="Gráfico 9"/>
          <p:cNvGraphicFramePr/>
          <p:nvPr/>
        </p:nvGraphicFramePr>
        <p:xfrm>
          <a:off x="0" y="1388125"/>
          <a:ext cx="11281272" cy="4693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9892921-8285-4988-B60F-73460638C7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596916"/>
              </p:ext>
            </p:extLst>
          </p:nvPr>
        </p:nvGraphicFramePr>
        <p:xfrm>
          <a:off x="154236" y="1035586"/>
          <a:ext cx="11369408" cy="4693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068636" y="5629620"/>
            <a:ext cx="10388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R$ 16.975,46      R$ 11.449,06      R$ 4.059,00        R$ 2.578,59        R$ 4.628,20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B71EB79-7A84-4B95-8B01-E7E919397C2A}"/>
              </a:ext>
            </a:extLst>
          </p:cNvPr>
          <p:cNvSpPr/>
          <p:nvPr/>
        </p:nvSpPr>
        <p:spPr>
          <a:xfrm>
            <a:off x="627962" y="6257951"/>
            <a:ext cx="10613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Dados retirados do Site do Tribunal de Contas do Estado www.tce.rs.gov.br – Controle Social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11854" y="506776"/>
            <a:ext cx="909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    Gastos com Cursos e Seminário</a:t>
            </a:r>
          </a:p>
        </p:txBody>
      </p:sp>
    </p:spTree>
    <p:extLst>
      <p:ext uri="{BB962C8B-B14F-4D97-AF65-F5344CB8AC3E}">
        <p14:creationId xmlns:p14="http://schemas.microsoft.com/office/powerpoint/2010/main" val="3646612741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C01A2-8354-4549-95C5-FA2D232C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Extrato Previdenciário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B3224F-63F0-409A-B511-56E4FA87FC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305144"/>
            <a:ext cx="3250438" cy="276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D307373-5317-4F29-9227-E83AF7E342C0}"/>
              </a:ext>
            </a:extLst>
          </p:cNvPr>
          <p:cNvSpPr txBox="1"/>
          <p:nvPr/>
        </p:nvSpPr>
        <p:spPr>
          <a:xfrm>
            <a:off x="4654296" y="1489428"/>
            <a:ext cx="70134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2800" b="1" dirty="0"/>
              <a:t>Quem é segurado do </a:t>
            </a:r>
            <a:r>
              <a:rPr lang="pt-BR" sz="2800" b="1" dirty="0">
                <a:hlinkClick r:id="rId3"/>
              </a:rPr>
              <a:t>IPRESG</a:t>
            </a:r>
            <a:r>
              <a:rPr lang="pt-BR" sz="2800" b="1" dirty="0"/>
              <a:t>, ou seja, todos os servidores ativos do Município de São Gabriel, podem consultar o seu </a:t>
            </a:r>
          </a:p>
          <a:p>
            <a:pPr algn="ctr" fontAlgn="base"/>
            <a:r>
              <a:rPr lang="pt-BR" sz="2800" b="1" dirty="0"/>
              <a:t>EXTRATO PREVIDENCIÁRIO. </a:t>
            </a:r>
          </a:p>
          <a:p>
            <a:pPr algn="just" fontAlgn="base"/>
            <a:r>
              <a:rPr lang="pt-BR" sz="2800" b="1" dirty="0"/>
              <a:t> Trata-se de um histórico para acompanhar o pagamento das contribuições que já fez ao instituto, bem como, a parte patronal, ao longo da sua carreira, e que irão garantir a sua aposentadoria. </a:t>
            </a:r>
          </a:p>
        </p:txBody>
      </p:sp>
    </p:spTree>
    <p:extLst>
      <p:ext uri="{BB962C8B-B14F-4D97-AF65-F5344CB8AC3E}">
        <p14:creationId xmlns:p14="http://schemas.microsoft.com/office/powerpoint/2010/main" val="848241786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m relacionada">
            <a:extLst>
              <a:ext uri="{FF2B5EF4-FFF2-40B4-BE49-F238E27FC236}">
                <a16:creationId xmlns:a16="http://schemas.microsoft.com/office/drawing/2014/main" id="{9B50594E-5589-467D-BAC4-9B9DB4EBCA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25" y="1828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6FD6323-6FA9-4CCF-953C-F3F813D5389B}"/>
              </a:ext>
            </a:extLst>
          </p:cNvPr>
          <p:cNvSpPr txBox="1"/>
          <p:nvPr/>
        </p:nvSpPr>
        <p:spPr>
          <a:xfrm>
            <a:off x="6867144" y="2359152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FF0000"/>
                </a:solidFill>
              </a:rPr>
              <a:t>Em 2019 tivemos momentos difíceis também.</a:t>
            </a:r>
          </a:p>
        </p:txBody>
      </p:sp>
    </p:spTree>
    <p:extLst>
      <p:ext uri="{BB962C8B-B14F-4D97-AF65-F5344CB8AC3E}">
        <p14:creationId xmlns:p14="http://schemas.microsoft.com/office/powerpoint/2010/main" val="49163820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8D93FBC-27FC-4349-9003-D3683FBA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231" y="371441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Dia 27 de junho a Imprensa divulgou que o Poder Executivo estaria nomeando comissão para estudo da situação do IPRESG, com a possibilidade de extinção</a:t>
            </a:r>
            <a:br>
              <a:rPr lang="pt-BR" sz="3200" dirty="0">
                <a:solidFill>
                  <a:srgbClr val="FFFF00"/>
                </a:solidFill>
              </a:rPr>
            </a:br>
            <a:endParaRPr lang="pt-BR" sz="3200" dirty="0">
              <a:solidFill>
                <a:srgbClr val="FFFF00"/>
              </a:solidFill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DD8B9CB-4430-4AEA-AE46-BE0D5C4FE5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650689"/>
              </p:ext>
            </p:extLst>
          </p:nvPr>
        </p:nvGraphicFramePr>
        <p:xfrm>
          <a:off x="4413435" y="2307596"/>
          <a:ext cx="3790314" cy="417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4" imgW="5676900" imgH="8020050" progId="AcroExch.Document.DC">
                  <p:embed/>
                </p:oleObj>
              </mc:Choice>
              <mc:Fallback>
                <p:oleObj name="Acrobat Document" r:id="rId4" imgW="5676900" imgH="80200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13435" y="2307596"/>
                        <a:ext cx="3790314" cy="417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3786489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6E865E-5C45-41CA-8168-C37EA015F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" y="731520"/>
            <a:ext cx="11951208" cy="6824471"/>
          </a:xfrm>
        </p:spPr>
        <p:txBody>
          <a:bodyPr>
            <a:normAutofit/>
          </a:bodyPr>
          <a:lstStyle/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r>
              <a:rPr lang="pt-BR" sz="3200" dirty="0"/>
              <a:t>Em 2019 foram expedidas 03 </a:t>
            </a:r>
            <a:r>
              <a:rPr lang="pt-BR" sz="3200" u="sng" dirty="0"/>
              <a:t>NOTIFICAÇÕES EXTRAJUDICIAIS</a:t>
            </a:r>
            <a:r>
              <a:rPr lang="pt-BR" sz="3200" dirty="0"/>
              <a:t> ao prefeito, alertando quanto aos atrasos. 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Foram bloqueados junto ao Banco do Brasil mais de                                    R$ 5.192.534,05 milhões vinculados ao FPM</a:t>
            </a:r>
          </a:p>
          <a:p>
            <a:pPr marL="0" indent="0">
              <a:buNone/>
            </a:pP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880784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F0F0EF-A946-42F8-AFA5-AC116C7EF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" y="82296"/>
            <a:ext cx="11503152" cy="6684264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PT" altLang="pt-BR" sz="5100" b="1" dirty="0">
                <a:solidFill>
                  <a:srgbClr val="FF0000"/>
                </a:solidFill>
                <a:latin typeface="Tahoma" panose="020B0604030504040204" pitchFamily="34" charset="0"/>
              </a:rPr>
              <a:t>COMPREV</a:t>
            </a:r>
            <a:r>
              <a:rPr lang="pt-PT" altLang="pt-BR" sz="5100" dirty="0">
                <a:latin typeface="Tahoma" panose="020B0604030504040204" pitchFamily="34" charset="0"/>
              </a:rPr>
              <a:t> - É a </a:t>
            </a:r>
            <a:r>
              <a:rPr lang="pt-PT" altLang="pt-BR" sz="5100" b="1" dirty="0">
                <a:latin typeface="Tahoma" panose="020B0604030504040204" pitchFamily="34" charset="0"/>
              </a:rPr>
              <a:t>compensação financeira</a:t>
            </a:r>
            <a:r>
              <a:rPr lang="pt-PT" altLang="pt-BR" sz="5100" dirty="0">
                <a:latin typeface="Tahoma" panose="020B0604030504040204" pitchFamily="34" charset="0"/>
              </a:rPr>
              <a:t> entre os Regimes Previdenciários, nos casos de contagem recíproca de tempo de contribuição para efeito de aposentadoria.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PT" altLang="pt-BR" sz="5100" dirty="0">
              <a:latin typeface="Tahoma" panose="020B060403050404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Devido a demora por parte do INSS em analisar os processos do IPRESG, </a:t>
            </a:r>
            <a:r>
              <a:rPr lang="pt-BR" sz="5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fomos os pioneiros em ingressar na justiça para obrigar o INSS a efetuar a análise do processos, fazendo com que ingresse mais valores do COMPREV nos cofres do IPRESG</a:t>
            </a:r>
            <a:r>
              <a:rPr lang="pt-BR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just">
              <a:buNone/>
            </a:pPr>
            <a:endParaRPr lang="pt-PT" altLang="pt-BR" sz="3200" dirty="0">
              <a:latin typeface="Tahoma" panose="020B0604030504040204" pitchFamily="34" charset="0"/>
            </a:endParaRPr>
          </a:p>
          <a:p>
            <a:pPr marL="0" indent="0" algn="just">
              <a:buNone/>
            </a:pPr>
            <a:br>
              <a:rPr lang="pt-PT" altLang="pt-BR" sz="3200" dirty="0">
                <a:latin typeface="Tahoma" panose="020B0604030504040204" pitchFamily="34" charset="0"/>
              </a:rPr>
            </a:br>
            <a:br>
              <a:rPr lang="pt-PT" altLang="pt-BR" sz="2400" dirty="0">
                <a:latin typeface="Tahoma" panose="020B0604030504040204" pitchFamily="34" charset="0"/>
              </a:rPr>
            </a:br>
            <a:br>
              <a:rPr lang="pt-PT" altLang="pt-BR" dirty="0">
                <a:latin typeface="Tahoma" panose="020B0604030504040204" pitchFamily="34" charset="0"/>
              </a:rPr>
            </a:br>
            <a:br>
              <a:rPr lang="pt-PT" altLang="pt-BR" dirty="0">
                <a:latin typeface="Tahoma" panose="020B0604030504040204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7367600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imagem de novidades">
            <a:extLst>
              <a:ext uri="{FF2B5EF4-FFF2-40B4-BE49-F238E27FC236}">
                <a16:creationId xmlns:a16="http://schemas.microsoft.com/office/drawing/2014/main" id="{57D864DA-9D8C-4852-92BE-A4C4ABFF8C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202" y="1147382"/>
            <a:ext cx="7459131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756650"/>
      </p:ext>
    </p:extLst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8BBD2-0BB4-4505-BECB-641149BD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1" y="305705"/>
            <a:ext cx="995927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 de Treinamento</a:t>
            </a:r>
            <a:b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Servidores e Conselheiros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44CCB19-98E0-4F28-A568-D8F2B60A4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7" y="2088515"/>
            <a:ext cx="5195008" cy="389536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9D065A0-1249-4526-BD5F-7872C123F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72" y="2088515"/>
            <a:ext cx="4489080" cy="236461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731119E-62F5-4892-B1D0-C58FAA4052FB}"/>
              </a:ext>
            </a:extLst>
          </p:cNvPr>
          <p:cNvSpPr txBox="1"/>
          <p:nvPr/>
        </p:nvSpPr>
        <p:spPr>
          <a:xfrm>
            <a:off x="5731497" y="4955048"/>
            <a:ext cx="5314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Direito Previdenciário; </a:t>
            </a:r>
          </a:p>
          <a:p>
            <a:r>
              <a:rPr lang="pt-BR" dirty="0"/>
              <a:t>- Noções de Cálculo Atuarial </a:t>
            </a:r>
          </a:p>
          <a:p>
            <a:r>
              <a:rPr lang="pt-BR" dirty="0"/>
              <a:t>- Gestão Previdenciária (responsabilidade Civil e Legal)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7850638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33274-5500-4AE1-8069-AC90AF57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385"/>
            <a:ext cx="9404723" cy="1375223"/>
          </a:xfrm>
        </p:spPr>
        <p:txBody>
          <a:bodyPr/>
          <a:lstStyle/>
          <a:p>
            <a:pPr algn="ctr"/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 DO IPRESG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8F0442-44C6-4D5F-A68A-17529B97D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38" y="1138687"/>
            <a:ext cx="12007970" cy="5408762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/>
              <a:t>Fabiana Pohlmann Machado – Diretora Presidente</a:t>
            </a:r>
          </a:p>
          <a:p>
            <a:r>
              <a:rPr lang="pt-BR" sz="2400" dirty="0"/>
              <a:t>Antonio Carlos de Lima Divério – Diretor de Previdência</a:t>
            </a:r>
          </a:p>
          <a:p>
            <a:r>
              <a:rPr lang="pt-BR" sz="2400" dirty="0"/>
              <a:t>Luciana Rodrigues Souto – Diretora Administrativa Financeira</a:t>
            </a:r>
          </a:p>
          <a:p>
            <a:r>
              <a:rPr lang="pt-BR" sz="2400" dirty="0"/>
              <a:t>Claudia Regina Neves Barboza – Coordenadora de Previdência</a:t>
            </a:r>
          </a:p>
          <a:p>
            <a:r>
              <a:rPr lang="pt-BR" sz="2400" dirty="0"/>
              <a:t>Vinícius de Lima </a:t>
            </a:r>
            <a:r>
              <a:rPr lang="pt-BR" sz="2400" dirty="0" err="1"/>
              <a:t>Zuse</a:t>
            </a:r>
            <a:r>
              <a:rPr lang="pt-BR" sz="2400" dirty="0"/>
              <a:t> – Contador </a:t>
            </a:r>
          </a:p>
          <a:p>
            <a:r>
              <a:rPr lang="pt-BR" sz="2400" dirty="0" err="1"/>
              <a:t>Querina</a:t>
            </a:r>
            <a:r>
              <a:rPr lang="pt-BR" sz="2400" dirty="0"/>
              <a:t> Ramos de Góes – Agente Previdenciária (Folha de Pagamento)</a:t>
            </a:r>
          </a:p>
          <a:p>
            <a:r>
              <a:rPr lang="pt-BR" sz="2400" dirty="0"/>
              <a:t>Pâmela Luiza Torres de Souza – Agente Previdenciária (COMPREV/ Apoio Contabilidade)</a:t>
            </a:r>
          </a:p>
          <a:p>
            <a:r>
              <a:rPr lang="pt-BR" sz="2400" dirty="0"/>
              <a:t>Mariane Correa Batista – Estagiária (recepção e apoio nas aposentadorias)</a:t>
            </a:r>
          </a:p>
          <a:p>
            <a:r>
              <a:rPr lang="pt-BR" sz="2400" dirty="0"/>
              <a:t>Paulo Henrique Rodrigues de Carvalho - Estagiário (recepção e apoio administrativo)</a:t>
            </a:r>
          </a:p>
          <a:p>
            <a:endParaRPr lang="pt-BR" dirty="0"/>
          </a:p>
          <a:p>
            <a:r>
              <a:rPr lang="pt-BR" sz="2600" b="1" dirty="0">
                <a:solidFill>
                  <a:srgbClr val="FF1D1D"/>
                </a:solidFill>
              </a:rPr>
              <a:t>Horário de atendimento ao público das 8h às 14h</a:t>
            </a:r>
          </a:p>
        </p:txBody>
      </p:sp>
    </p:spTree>
    <p:extLst>
      <p:ext uri="{BB962C8B-B14F-4D97-AF65-F5344CB8AC3E}">
        <p14:creationId xmlns:p14="http://schemas.microsoft.com/office/powerpoint/2010/main" val="429789302"/>
      </p:ext>
    </p:extLst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AACFA0-BB4D-49F1-8FF5-AEBBB7103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72" y="295964"/>
            <a:ext cx="10875628" cy="62749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4000" b="1" dirty="0">
                <a:solidFill>
                  <a:srgbClr val="FF0000"/>
                </a:solidFill>
              </a:rPr>
              <a:t>Em novembro inauguramos a nova </a:t>
            </a:r>
          </a:p>
          <a:p>
            <a:pPr marL="0" indent="0" algn="ctr">
              <a:buNone/>
            </a:pPr>
            <a:r>
              <a:rPr lang="pt-BR" sz="4000" b="1" dirty="0">
                <a:solidFill>
                  <a:srgbClr val="FF0000"/>
                </a:solidFill>
              </a:rPr>
              <a:t>Sede do IPRESG</a:t>
            </a:r>
          </a:p>
          <a:p>
            <a:pPr marL="0" indent="0">
              <a:buNone/>
            </a:pPr>
            <a:endParaRPr lang="pt-BR" sz="3000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                                                                                      Rua Barão de São Gabriel, 769</a:t>
            </a:r>
          </a:p>
          <a:p>
            <a:endParaRPr lang="pt-BR" dirty="0"/>
          </a:p>
          <a:p>
            <a:r>
              <a:rPr lang="pt-BR" dirty="0"/>
              <a:t>Acompanhe o andamento da obra pelo site do </a:t>
            </a:r>
            <a:r>
              <a:rPr lang="pt-BR" dirty="0" err="1"/>
              <a:t>Ipresg</a:t>
            </a:r>
            <a:r>
              <a:rPr lang="pt-BR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9AA3C8-8EDB-46A7-A57F-0003AB15D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88" y="1755649"/>
            <a:ext cx="3795703" cy="182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B65B87BF-3001-41F4-8113-857FA986F1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B45EDDF-635C-4482-AE19-7ECAE24CB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809" y="1655065"/>
            <a:ext cx="4540581" cy="255762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3762587-88DF-411F-AF9B-0326AD863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70" y="3850006"/>
            <a:ext cx="3444329" cy="195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08591"/>
      </p:ext>
    </p:extLst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AAE05EA-E577-49A8-8D4B-14C47AFE7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102" y="81951"/>
            <a:ext cx="5503652" cy="6694098"/>
          </a:xfrm>
        </p:spPr>
      </p:pic>
    </p:spTree>
    <p:extLst>
      <p:ext uri="{BB962C8B-B14F-4D97-AF65-F5344CB8AC3E}">
        <p14:creationId xmlns:p14="http://schemas.microsoft.com/office/powerpoint/2010/main" val="1730266766"/>
      </p:ext>
    </p:extLst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6F37674-C315-4AAA-9309-3DFE5F06B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4" y="82733"/>
            <a:ext cx="4953418" cy="2645751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94CCCC1-5AB0-4993-B1FE-91964382DC58}"/>
              </a:ext>
            </a:extLst>
          </p:cNvPr>
          <p:cNvSpPr txBox="1"/>
          <p:nvPr/>
        </p:nvSpPr>
        <p:spPr>
          <a:xfrm>
            <a:off x="536239" y="2767497"/>
            <a:ext cx="454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Escola João Goulart, em Set./2019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D6478F0-CFF1-4DC4-8DAA-0036FAC5D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374904"/>
            <a:ext cx="3642360" cy="198424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BDE53F1-1ECC-4EE5-BC39-613E2B5FFF57}"/>
              </a:ext>
            </a:extLst>
          </p:cNvPr>
          <p:cNvSpPr txBox="1"/>
          <p:nvPr/>
        </p:nvSpPr>
        <p:spPr>
          <a:xfrm>
            <a:off x="6187440" y="2359152"/>
            <a:ext cx="454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Prefeitura, em Jan./2019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A5CAAC8-CDCB-4642-BE1D-32A86530E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86" y="2902659"/>
            <a:ext cx="4855882" cy="234556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A9B73A8-AA86-4D39-9E4B-8B6312C261F6}"/>
              </a:ext>
            </a:extLst>
          </p:cNvPr>
          <p:cNvSpPr txBox="1"/>
          <p:nvPr/>
        </p:nvSpPr>
        <p:spPr>
          <a:xfrm>
            <a:off x="7391400" y="5248219"/>
            <a:ext cx="454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Reunião com representantes das secretarias, em Jul./2019</a:t>
            </a:r>
          </a:p>
        </p:txBody>
      </p:sp>
      <p:pic>
        <p:nvPicPr>
          <p:cNvPr id="1026" name="Picture 2" descr="ReuniÃ£o na Secretaria de EducaÃ§Ã£o">
            <a:extLst>
              <a:ext uri="{FF2B5EF4-FFF2-40B4-BE49-F238E27FC236}">
                <a16:creationId xmlns:a16="http://schemas.microsoft.com/office/drawing/2014/main" id="{4033760C-3E89-4376-A91F-94F4F84DF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14" y="3273115"/>
            <a:ext cx="5513832" cy="305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65CD5F5D-05A8-4357-A8CF-4BFA130C75FA}"/>
              </a:ext>
            </a:extLst>
          </p:cNvPr>
          <p:cNvSpPr txBox="1"/>
          <p:nvPr/>
        </p:nvSpPr>
        <p:spPr>
          <a:xfrm>
            <a:off x="442857" y="6327211"/>
            <a:ext cx="529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Secretaria de Educação, em Ago./2019</a:t>
            </a:r>
          </a:p>
        </p:txBody>
      </p:sp>
    </p:spTree>
    <p:extLst>
      <p:ext uri="{BB962C8B-B14F-4D97-AF65-F5344CB8AC3E}">
        <p14:creationId xmlns:p14="http://schemas.microsoft.com/office/powerpoint/2010/main" val="3076250182"/>
      </p:ext>
    </p:extLst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34264-8ED9-4A9D-B98F-FDFEAF1A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393" y="624110"/>
            <a:ext cx="9511220" cy="1280890"/>
          </a:xfrm>
        </p:spPr>
        <p:txBody>
          <a:bodyPr/>
          <a:lstStyle/>
          <a:p>
            <a:r>
              <a:rPr lang="pt-BR" dirty="0"/>
              <a:t>Em março recebemos a visita do Prefeito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04D8ACC-ED46-490C-A4B5-80596B987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63" y="2179320"/>
            <a:ext cx="8418651" cy="3778250"/>
          </a:xfrm>
        </p:spPr>
      </p:pic>
    </p:spTree>
    <p:extLst>
      <p:ext uri="{BB962C8B-B14F-4D97-AF65-F5344CB8AC3E}">
        <p14:creationId xmlns:p14="http://schemas.microsoft.com/office/powerpoint/2010/main" val="2162402788"/>
      </p:ext>
    </p:extLst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61E073-676E-45EC-A740-464D6A81B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768" y="379736"/>
            <a:ext cx="9204464" cy="1604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/>
              <a:t>Reformulamos e modernizamos o site do Ipresg. </a:t>
            </a:r>
          </a:p>
          <a:p>
            <a:pPr marL="0" indent="0" algn="ctr">
              <a:buNone/>
            </a:pPr>
            <a:r>
              <a:rPr lang="pt-BR" sz="2800" dirty="0"/>
              <a:t>Atende a todos as exigências legais de transparência e legalidade.</a:t>
            </a:r>
          </a:p>
          <a:p>
            <a:pPr algn="ctr"/>
            <a:endParaRPr lang="pt-BR" sz="2800" dirty="0"/>
          </a:p>
          <a:p>
            <a:pPr algn="ctr"/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8660D9D-7C3A-4DB2-83ED-EFD0DF8E9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6" y="2176272"/>
            <a:ext cx="8174736" cy="445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58251"/>
      </p:ext>
    </p:extLst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39489-5215-42FF-A08B-FFB9132C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528" y="1687158"/>
            <a:ext cx="3694176" cy="3387762"/>
          </a:xfrm>
        </p:spPr>
        <p:txBody>
          <a:bodyPr/>
          <a:lstStyle/>
          <a:p>
            <a:r>
              <a:rPr lang="pt-BR" dirty="0"/>
              <a:t>Estamos orgulhosos!!!</a:t>
            </a:r>
            <a:br>
              <a:rPr lang="pt-BR" dirty="0"/>
            </a:br>
            <a:endParaRPr lang="pt-BR" dirty="0"/>
          </a:p>
        </p:txBody>
      </p:sp>
      <p:pic>
        <p:nvPicPr>
          <p:cNvPr id="3074" name="Picture 2" descr="Resultado de imagem para imagem de equipe vencedora">
            <a:extLst>
              <a:ext uri="{FF2B5EF4-FFF2-40B4-BE49-F238E27FC236}">
                <a16:creationId xmlns:a16="http://schemas.microsoft.com/office/drawing/2014/main" id="{5034CB1C-1AD1-4213-BDA5-6C0B4C6388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30" y="1613726"/>
            <a:ext cx="6290571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490146"/>
      </p:ext>
    </p:extLst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90160-002A-4193-A959-7E949615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599" y="0"/>
            <a:ext cx="9404723" cy="1400530"/>
          </a:xfrm>
        </p:spPr>
        <p:txBody>
          <a:bodyPr>
            <a:normAutofit fontScale="90000"/>
          </a:bodyPr>
          <a:lstStyle/>
          <a:p>
            <a:pPr algn="just"/>
            <a:b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PRÓ-GESTÃO</a:t>
            </a:r>
            <a:b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/>
              <a:t>O Pró-Gestão é um Programa do Governo Federal e tem como principal objetivo a profissionalização na gestão do RPPS, a qualificação de seus gestores e a introdução de padrões de qualidade nos processos de trabalho.</a:t>
            </a:r>
            <a:r>
              <a:rPr lang="pt-BR" dirty="0"/>
              <a:t> </a:t>
            </a:r>
            <a:br>
              <a:rPr lang="pt-BR" dirty="0"/>
            </a:br>
            <a:br>
              <a:rPr lang="pt-BR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IPRESG passou por duas auditorias.</a:t>
            </a:r>
            <a:endParaRPr lang="pt-B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965897"/>
      </p:ext>
    </p:extLst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3367DA-9A9D-4C34-A11F-780BF752A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" y="246888"/>
            <a:ext cx="11137392" cy="6272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sz="3200" dirty="0"/>
              <a:t>No Estado do RS temos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327 RPPS </a:t>
            </a:r>
            <a:r>
              <a:rPr lang="pt-BR" sz="3200" dirty="0"/>
              <a:t>destes apenas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r>
              <a:rPr lang="pt-BR" sz="3200" dirty="0"/>
              <a:t> tem a certificação do Pró-Gestão </a:t>
            </a:r>
          </a:p>
          <a:p>
            <a:pPr marL="0" indent="0" algn="ctr">
              <a:buNone/>
            </a:pPr>
            <a:r>
              <a:rPr lang="pt-BR" sz="3200" dirty="0"/>
              <a:t>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Erechim e São Gabriel.</a:t>
            </a:r>
          </a:p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sz="3200" dirty="0"/>
              <a:t>No Brasil, temos 2.123 RPPS </a:t>
            </a:r>
          </a:p>
          <a:p>
            <a:pPr marL="0" indent="0" algn="ctr">
              <a:buNone/>
            </a:pP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apenas 40 são Certificados pelo Pró-Gestão</a:t>
            </a:r>
          </a:p>
        </p:txBody>
      </p:sp>
      <p:pic>
        <p:nvPicPr>
          <p:cNvPr id="1028" name="Picture 4" descr="Resultado de imagem para imagem de certificação">
            <a:extLst>
              <a:ext uri="{FF2B5EF4-FFF2-40B4-BE49-F238E27FC236}">
                <a16:creationId xmlns:a16="http://schemas.microsoft.com/office/drawing/2014/main" id="{59E014EA-5C45-43DA-BCB0-70BB38A53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06" y="2520695"/>
            <a:ext cx="3836719" cy="201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392901"/>
      </p:ext>
    </p:extLst>
  </p:cSld>
  <p:clrMapOvr>
    <a:masterClrMapping/>
  </p:clrMapOvr>
  <p:transition spd="slow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10FEDF-F398-49EC-B3B4-7783FC4FA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" y="374904"/>
            <a:ext cx="9263469" cy="58734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Algumas ações que foram avaliadas: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Mapeamento e manualização dos processos de aposentadoria</a:t>
            </a:r>
          </a:p>
          <a:p>
            <a:pPr marL="0" indent="0">
              <a:buNone/>
            </a:pPr>
            <a:r>
              <a:rPr lang="pt-BR" dirty="0"/>
              <a:t>Conjunto de normas e padrões para os procedimentos que garanta reprodutibilidade, segurança, eficácia, eficiência e efetividade. </a:t>
            </a:r>
          </a:p>
          <a:p>
            <a:pPr marL="0" indent="0">
              <a:buNone/>
            </a:pPr>
            <a:r>
              <a:rPr lang="pt-BR" dirty="0"/>
              <a:t>Transparência no relacionamento com os segurados e a sociedade. </a:t>
            </a:r>
          </a:p>
          <a:p>
            <a:pPr marL="0" indent="0">
              <a:buNone/>
            </a:pPr>
            <a:r>
              <a:rPr lang="pt-BR" dirty="0"/>
              <a:t>A transparência das informações e a efetiva participação dos beneficiários no acompanhamento da gestão do RPPS</a:t>
            </a:r>
          </a:p>
          <a:p>
            <a:pPr marL="0" indent="0">
              <a:buNone/>
            </a:pPr>
            <a:r>
              <a:rPr lang="pt-BR" dirty="0"/>
              <a:t>Capacitação dos envolvidos</a:t>
            </a:r>
          </a:p>
          <a:p>
            <a:pPr marL="0" indent="0">
              <a:buNone/>
            </a:pPr>
            <a:r>
              <a:rPr lang="pt-BR" dirty="0"/>
              <a:t>Código de ética</a:t>
            </a:r>
          </a:p>
          <a:p>
            <a:pPr marL="0" indent="0">
              <a:buNone/>
            </a:pPr>
            <a:r>
              <a:rPr lang="pt-BR" dirty="0"/>
              <a:t>Política de investimentos</a:t>
            </a:r>
          </a:p>
          <a:p>
            <a:pPr marL="0" indent="0">
              <a:buNone/>
            </a:pPr>
            <a:r>
              <a:rPr lang="pt-BR" dirty="0"/>
              <a:t>Definição de limites e alçadas</a:t>
            </a:r>
          </a:p>
          <a:p>
            <a:pPr marL="0" indent="0">
              <a:buNone/>
            </a:pPr>
            <a:r>
              <a:rPr lang="pt-BR" dirty="0"/>
              <a:t>Os conselhos</a:t>
            </a:r>
          </a:p>
          <a:p>
            <a:pPr marL="0" indent="0">
              <a:buNone/>
            </a:pPr>
            <a:r>
              <a:rPr lang="pt-BR" dirty="0"/>
              <a:t>Planejamento das ações – Relatório de Governança </a:t>
            </a:r>
          </a:p>
        </p:txBody>
      </p:sp>
    </p:spTree>
    <p:extLst>
      <p:ext uri="{BB962C8B-B14F-4D97-AF65-F5344CB8AC3E}">
        <p14:creationId xmlns:p14="http://schemas.microsoft.com/office/powerpoint/2010/main" val="3749646032"/>
      </p:ext>
    </p:extLst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F21BF-0276-4CAF-8CD3-AFDACB99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Para certificação no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 I</a:t>
            </a:r>
            <a:r>
              <a:rPr lang="pt-BR" dirty="0"/>
              <a:t> é exigido atingir pelo menos 17 ações, o IPRESG atingiu 24 ações.</a:t>
            </a:r>
            <a:br>
              <a:rPr lang="pt-BR" dirty="0"/>
            </a:br>
            <a:endParaRPr lang="pt-BR" dirty="0"/>
          </a:p>
        </p:txBody>
      </p:sp>
      <p:pic>
        <p:nvPicPr>
          <p:cNvPr id="4098" name="Picture 2" descr="Resultado de imagem para imagem de equipe vencedora">
            <a:extLst>
              <a:ext uri="{FF2B5EF4-FFF2-40B4-BE49-F238E27FC236}">
                <a16:creationId xmlns:a16="http://schemas.microsoft.com/office/drawing/2014/main" id="{114FBA91-977C-41AE-967A-0FC29D0B3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25" y="3080307"/>
            <a:ext cx="6089904" cy="309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84633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CEA066-9404-449B-819D-3CB251AA8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" y="301752"/>
            <a:ext cx="11091672" cy="59466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Conselhos e Comitê</a:t>
            </a:r>
          </a:p>
          <a:p>
            <a:pPr marL="0" indent="0" algn="ctr">
              <a:buNone/>
            </a:pP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D9D584A-A70D-4BCB-BB3A-918E2FACA8C1}"/>
              </a:ext>
            </a:extLst>
          </p:cNvPr>
          <p:cNvSpPr txBox="1"/>
          <p:nvPr/>
        </p:nvSpPr>
        <p:spPr>
          <a:xfrm>
            <a:off x="365760" y="950976"/>
            <a:ext cx="309829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Conselho de Administração</a:t>
            </a:r>
          </a:p>
          <a:p>
            <a:r>
              <a:rPr lang="pt-BR" sz="2000" b="1" u="sng" dirty="0"/>
              <a:t>Titulares:</a:t>
            </a:r>
            <a:endParaRPr lang="pt-BR" sz="2000" dirty="0"/>
          </a:p>
          <a:p>
            <a:r>
              <a:rPr lang="pt-BR" sz="2000" b="1" dirty="0"/>
              <a:t>Taís Cavalheiro-</a:t>
            </a:r>
            <a:r>
              <a:rPr lang="pt-BR" sz="1400" dirty="0"/>
              <a:t>Presidente</a:t>
            </a:r>
            <a:r>
              <a:rPr lang="pt-BR" sz="2000" b="1" dirty="0"/>
              <a:t> </a:t>
            </a:r>
            <a:endParaRPr lang="pt-BR" sz="2000" dirty="0"/>
          </a:p>
          <a:p>
            <a:r>
              <a:rPr lang="pt-BR" sz="2000" b="1" dirty="0"/>
              <a:t>Maicon Borges</a:t>
            </a:r>
            <a:endParaRPr lang="pt-BR" sz="2000" dirty="0"/>
          </a:p>
          <a:p>
            <a:r>
              <a:rPr lang="pt-BR" sz="2000" b="1" dirty="0"/>
              <a:t>Tais Bernardes </a:t>
            </a:r>
            <a:endParaRPr lang="pt-BR" sz="2000" dirty="0"/>
          </a:p>
          <a:p>
            <a:pPr lvl="0"/>
            <a:r>
              <a:rPr lang="pt-BR" sz="2000" b="1" dirty="0"/>
              <a:t>Esmeralda S. da Silva </a:t>
            </a:r>
            <a:endParaRPr lang="pt-BR" sz="2000" dirty="0"/>
          </a:p>
          <a:p>
            <a:r>
              <a:rPr lang="pt-BR" sz="2000" b="1" dirty="0"/>
              <a:t> </a:t>
            </a:r>
            <a:endParaRPr lang="pt-BR" sz="2000" dirty="0"/>
          </a:p>
          <a:p>
            <a:r>
              <a:rPr lang="pt-BR" sz="2000" b="1" dirty="0">
                <a:solidFill>
                  <a:srgbClr val="FF0000"/>
                </a:solidFill>
              </a:rPr>
              <a:t>Suplentes do Cons. de Administração:</a:t>
            </a:r>
            <a:endParaRPr lang="pt-BR" sz="2000" dirty="0">
              <a:solidFill>
                <a:srgbClr val="FF0000"/>
              </a:solidFill>
            </a:endParaRPr>
          </a:p>
          <a:p>
            <a:r>
              <a:rPr lang="pt-BR" sz="2000" dirty="0"/>
              <a:t>Humberto Petrarca</a:t>
            </a:r>
          </a:p>
          <a:p>
            <a:r>
              <a:rPr lang="pt-BR" sz="2000" dirty="0"/>
              <a:t>Fabiano Camargo</a:t>
            </a:r>
          </a:p>
          <a:p>
            <a:r>
              <a:rPr lang="pt-BR" sz="2000" dirty="0" err="1"/>
              <a:t>Gleidevan</a:t>
            </a:r>
            <a:r>
              <a:rPr lang="pt-BR" sz="2000" dirty="0"/>
              <a:t> Marques </a:t>
            </a:r>
          </a:p>
          <a:p>
            <a:r>
              <a:rPr lang="pt-BR" sz="2000" dirty="0"/>
              <a:t>Leandro Castro Chaves</a:t>
            </a: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4123637-5EFD-4CCE-B408-67FAB53559CC}"/>
              </a:ext>
            </a:extLst>
          </p:cNvPr>
          <p:cNvSpPr txBox="1"/>
          <p:nvPr/>
        </p:nvSpPr>
        <p:spPr>
          <a:xfrm>
            <a:off x="3946398" y="950976"/>
            <a:ext cx="377952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Conselho de Fiscal</a:t>
            </a:r>
            <a:endParaRPr lang="pt-BR" sz="2000" dirty="0">
              <a:solidFill>
                <a:srgbClr val="FF0000"/>
              </a:solidFill>
            </a:endParaRPr>
          </a:p>
          <a:p>
            <a:r>
              <a:rPr lang="pt-BR" sz="2000" b="1" u="sng" dirty="0"/>
              <a:t>Titulares:</a:t>
            </a:r>
            <a:endParaRPr lang="pt-BR" sz="2000" dirty="0"/>
          </a:p>
          <a:p>
            <a:r>
              <a:rPr lang="pt-BR" sz="2000" b="1" dirty="0"/>
              <a:t>Carlos G. de Souza - </a:t>
            </a:r>
            <a:r>
              <a:rPr lang="pt-BR" sz="1400" dirty="0"/>
              <a:t>Presidente</a:t>
            </a:r>
            <a:r>
              <a:rPr lang="pt-BR" sz="2000" b="1" dirty="0"/>
              <a:t> </a:t>
            </a:r>
            <a:r>
              <a:rPr lang="pt-BR" sz="2000" dirty="0"/>
              <a:t> </a:t>
            </a:r>
          </a:p>
          <a:p>
            <a:r>
              <a:rPr lang="pt-BR" sz="2000" b="1" dirty="0"/>
              <a:t>Carlos Conceição Leite </a:t>
            </a:r>
            <a:endParaRPr lang="pt-BR" sz="2000" dirty="0"/>
          </a:p>
          <a:p>
            <a:r>
              <a:rPr lang="pt-BR" sz="2000" b="1" dirty="0"/>
              <a:t>Márcio Araújo </a:t>
            </a:r>
            <a:endParaRPr lang="pt-BR" sz="2000" dirty="0"/>
          </a:p>
          <a:p>
            <a:pPr lvl="0"/>
            <a:r>
              <a:rPr lang="pt-BR" sz="2000" b="1" dirty="0"/>
              <a:t>Marta J. Ramos Mendes</a:t>
            </a:r>
            <a:r>
              <a:rPr lang="pt-BR" sz="2000" dirty="0"/>
              <a:t> </a:t>
            </a:r>
          </a:p>
          <a:p>
            <a:pPr lvl="0"/>
            <a:r>
              <a:rPr lang="pt-BR" sz="2000" b="1" dirty="0"/>
              <a:t>Karine Ribeiro Rodrigues</a:t>
            </a:r>
            <a:r>
              <a:rPr lang="pt-BR" sz="2000" dirty="0"/>
              <a:t> </a:t>
            </a:r>
          </a:p>
          <a:p>
            <a:endParaRPr lang="pt-BR" sz="2000" b="1" u="sng" dirty="0"/>
          </a:p>
          <a:p>
            <a:r>
              <a:rPr lang="pt-BR" sz="2000" b="1" dirty="0">
                <a:solidFill>
                  <a:srgbClr val="FF0000"/>
                </a:solidFill>
              </a:rPr>
              <a:t>Suplentes do Conselho Fiscal:</a:t>
            </a:r>
            <a:endParaRPr lang="pt-BR" sz="2000" dirty="0">
              <a:solidFill>
                <a:srgbClr val="FF0000"/>
              </a:solidFill>
            </a:endParaRPr>
          </a:p>
          <a:p>
            <a:r>
              <a:rPr lang="pt-BR" sz="2000" dirty="0"/>
              <a:t>Valdirene</a:t>
            </a:r>
            <a:r>
              <a:rPr lang="pt-BR" sz="2000" b="1" dirty="0"/>
              <a:t> </a:t>
            </a:r>
            <a:r>
              <a:rPr lang="pt-BR" sz="2000" dirty="0"/>
              <a:t>M. dos Santos</a:t>
            </a:r>
          </a:p>
          <a:p>
            <a:r>
              <a:rPr lang="pt-BR" sz="2000" dirty="0" err="1"/>
              <a:t>Graziele</a:t>
            </a:r>
            <a:r>
              <a:rPr lang="pt-BR" sz="2000" dirty="0"/>
              <a:t> </a:t>
            </a:r>
            <a:r>
              <a:rPr lang="pt-BR" sz="2000" dirty="0" err="1"/>
              <a:t>Soleimann</a:t>
            </a:r>
            <a:r>
              <a:rPr lang="pt-BR" sz="2000" dirty="0"/>
              <a:t> </a:t>
            </a:r>
          </a:p>
          <a:p>
            <a:r>
              <a:rPr lang="pt-BR" sz="2000" dirty="0"/>
              <a:t>Dani Beatriz Aguirre Vieira  </a:t>
            </a:r>
          </a:p>
          <a:p>
            <a:r>
              <a:rPr lang="pt-BR" sz="2000" dirty="0"/>
              <a:t>Paulo Afonso Rodrigues</a:t>
            </a:r>
          </a:p>
          <a:p>
            <a:r>
              <a:rPr lang="pt-BR" sz="2000" dirty="0"/>
              <a:t>Maria Elizabeth H. Mello</a:t>
            </a: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1D989D4-00F6-4108-9933-51C93ABE9028}"/>
              </a:ext>
            </a:extLst>
          </p:cNvPr>
          <p:cNvSpPr txBox="1"/>
          <p:nvPr/>
        </p:nvSpPr>
        <p:spPr>
          <a:xfrm>
            <a:off x="8096250" y="1133856"/>
            <a:ext cx="3779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Comitê de Investimentos</a:t>
            </a:r>
            <a:endParaRPr lang="pt-BR" sz="2000" dirty="0">
              <a:solidFill>
                <a:srgbClr val="FF0000"/>
              </a:solidFill>
            </a:endParaRPr>
          </a:p>
          <a:p>
            <a:r>
              <a:rPr lang="pt-BR" sz="2000" b="1" u="sng" dirty="0"/>
              <a:t>Titulares:</a:t>
            </a:r>
            <a:endParaRPr lang="pt-BR" sz="2000" dirty="0"/>
          </a:p>
          <a:p>
            <a:r>
              <a:rPr lang="pt-BR" sz="2000" b="1" dirty="0"/>
              <a:t>Luciana R. Souto - </a:t>
            </a:r>
            <a:r>
              <a:rPr lang="pt-BR" sz="1400" dirty="0"/>
              <a:t>Presidente</a:t>
            </a:r>
          </a:p>
          <a:p>
            <a:r>
              <a:rPr lang="pt-BR" sz="2000" b="1" dirty="0"/>
              <a:t>Mirian Alves da Silveira</a:t>
            </a:r>
            <a:endParaRPr lang="pt-BR" sz="2000" dirty="0"/>
          </a:p>
          <a:p>
            <a:r>
              <a:rPr lang="pt-BR" sz="2000" b="1" dirty="0"/>
              <a:t>Adalberto M. Machado  </a:t>
            </a:r>
            <a:endParaRPr lang="pt-BR" sz="2000" dirty="0"/>
          </a:p>
          <a:p>
            <a:endParaRPr lang="pt-BR" sz="2000" b="1" dirty="0"/>
          </a:p>
          <a:p>
            <a:r>
              <a:rPr lang="pt-BR" sz="2000" b="1" dirty="0">
                <a:solidFill>
                  <a:srgbClr val="FF0000"/>
                </a:solidFill>
              </a:rPr>
              <a:t>Suplentes do Comitê:</a:t>
            </a:r>
            <a:endParaRPr lang="pt-BR" sz="2000" b="1" dirty="0"/>
          </a:p>
          <a:p>
            <a:r>
              <a:rPr lang="pt-BR" sz="2000" dirty="0"/>
              <a:t>Vinícius de Lima </a:t>
            </a:r>
            <a:r>
              <a:rPr lang="pt-BR" sz="2000" dirty="0" err="1"/>
              <a:t>Zuse</a:t>
            </a:r>
            <a:endParaRPr lang="pt-BR" sz="2000" dirty="0"/>
          </a:p>
          <a:p>
            <a:r>
              <a:rPr lang="pt-BR" sz="2000" dirty="0"/>
              <a:t>Pâmela L. T. de Souza </a:t>
            </a:r>
            <a:endParaRPr lang="pt-BR" dirty="0"/>
          </a:p>
          <a:p>
            <a:r>
              <a:rPr lang="pt-BR" b="1" dirty="0"/>
              <a:t> 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4751328"/>
      </p:ext>
    </p:extLst>
  </p:cSld>
  <p:clrMapOvr>
    <a:masterClrMapping/>
  </p:clrMapOvr>
  <p:transition spd="slow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7833A6-25ED-4BF8-8BA7-B4C2FDBFD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424" y="2011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Imagem 1">
            <a:extLst>
              <a:ext uri="{FF2B5EF4-FFF2-40B4-BE49-F238E27FC236}">
                <a16:creationId xmlns:a16="http://schemas.microsoft.com/office/drawing/2014/main" id="{8B025E3B-29AA-4DFF-8EAE-E6C8B2E50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05" y="0"/>
            <a:ext cx="2980096" cy="256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F7C7E2-6A17-4131-872F-C55100B8E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911" y="2768071"/>
            <a:ext cx="76545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3450" algn="l"/>
              </a:tabLst>
            </a:pPr>
            <a:r>
              <a:rPr kumimoji="0" lang="pt-BR" altLang="pt-BR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Escola de Gestão Pública Previdenciária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lackadder ITC" panose="04020505051007020D02" pitchFamily="8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3450" algn="l"/>
              </a:tabLst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EGESPP/IPRESG</a:t>
            </a: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395951-D3E5-4715-8B81-3E8F182D6854}"/>
              </a:ext>
            </a:extLst>
          </p:cNvPr>
          <p:cNvSpPr txBox="1"/>
          <p:nvPr/>
        </p:nvSpPr>
        <p:spPr>
          <a:xfrm>
            <a:off x="499621" y="4194929"/>
            <a:ext cx="11170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 </a:t>
            </a:r>
            <a:r>
              <a:rPr lang="pt-BR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Fortalecer e integrar a formação, na Administração Municipal, através de parcerias entre o Governo Municipal, instituições de ensino superior, sociedade civil e diferentes esferas do Governo, para o desenvolvimento de formação continuada dos Servidores Públicos Municipais.</a:t>
            </a:r>
          </a:p>
        </p:txBody>
      </p:sp>
    </p:spTree>
    <p:extLst>
      <p:ext uri="{BB962C8B-B14F-4D97-AF65-F5344CB8AC3E}">
        <p14:creationId xmlns:p14="http://schemas.microsoft.com/office/powerpoint/2010/main" val="3163812967"/>
      </p:ext>
    </p:extLst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m para a frase mar calmo não faz bom marinheiro">
            <a:extLst>
              <a:ext uri="{FF2B5EF4-FFF2-40B4-BE49-F238E27FC236}">
                <a16:creationId xmlns:a16="http://schemas.microsoft.com/office/drawing/2014/main" id="{66DF0FE4-EE82-49FA-AE2A-A6903CB1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886A69C5-7CA9-4954-A95B-AD89CE1E0202}"/>
              </a:ext>
            </a:extLst>
          </p:cNvPr>
          <p:cNvSpPr/>
          <p:nvPr/>
        </p:nvSpPr>
        <p:spPr>
          <a:xfrm>
            <a:off x="4279392" y="5064895"/>
            <a:ext cx="3931920" cy="1710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Obrigada!</a:t>
            </a:r>
          </a:p>
        </p:txBody>
      </p:sp>
    </p:spTree>
    <p:extLst>
      <p:ext uri="{BB962C8B-B14F-4D97-AF65-F5344CB8AC3E}">
        <p14:creationId xmlns:p14="http://schemas.microsoft.com/office/powerpoint/2010/main" val="789982697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A76BF5-FE94-40BF-AA29-8D1D47DA1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801" y="493776"/>
            <a:ext cx="9991288" cy="5875761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b="1" dirty="0">
                <a:solidFill>
                  <a:srgbClr val="FF0000"/>
                </a:solidFill>
              </a:rPr>
              <a:t>Em 2019 foram aposentados 26 Servidores.</a:t>
            </a:r>
          </a:p>
          <a:p>
            <a:pPr algn="ctr"/>
            <a:endParaRPr lang="pt-BR" sz="3200" dirty="0"/>
          </a:p>
          <a:p>
            <a:pPr marL="0" indent="0" algn="just">
              <a:buNone/>
            </a:pPr>
            <a:r>
              <a:rPr lang="pt-BR" sz="3200" dirty="0"/>
              <a:t>Depois de entregue todos os documentos, nenhum processo leva mais que 30 dias para tramitar junto ao IPRESG e Tribunal de Contas.</a:t>
            </a:r>
          </a:p>
          <a:p>
            <a:pPr marL="0" indent="0" algn="ctr">
              <a:buNone/>
            </a:pPr>
            <a:endParaRPr lang="pt-BR" sz="2400" dirty="0"/>
          </a:p>
          <a:p>
            <a:pPr marL="0" indent="0" algn="ctr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 descr="Resultado de imagem para imagem de aposentadoria">
            <a:extLst>
              <a:ext uri="{FF2B5EF4-FFF2-40B4-BE49-F238E27FC236}">
                <a16:creationId xmlns:a16="http://schemas.microsoft.com/office/drawing/2014/main" id="{3A255164-3E80-4854-BE0C-835871875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632" y="3704654"/>
            <a:ext cx="5169599" cy="218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802342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CF6AB-7189-4001-BC24-E510E29C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68" y="0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Despesas mensais</a:t>
            </a:r>
            <a:br>
              <a:rPr lang="pt-BR" b="1" dirty="0">
                <a:solidFill>
                  <a:srgbClr val="FF0000"/>
                </a:solidFill>
              </a:rPr>
            </a:br>
            <a:br>
              <a:rPr lang="pt-BR" b="1" dirty="0">
                <a:solidFill>
                  <a:schemeClr val="accent1">
                    <a:lumMod val="75000"/>
                  </a:schemeClr>
                </a:solidFill>
              </a:rPr>
            </a:b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94F9A8-5077-4FA6-880C-F3719EAAF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" y="760164"/>
            <a:ext cx="11903763" cy="590517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t-BR" dirty="0"/>
              <a:t>IGAM (assessoria técnica e jurídica) – R$ 1.259,44</a:t>
            </a:r>
          </a:p>
          <a:p>
            <a:pPr lvl="0"/>
            <a:r>
              <a:rPr lang="pt-BR" dirty="0"/>
              <a:t>Maurício Pinto (Acesso informática) – R$ 671,76</a:t>
            </a:r>
          </a:p>
          <a:p>
            <a:pPr lvl="0"/>
            <a:r>
              <a:rPr lang="pt-BR" dirty="0"/>
              <a:t>Dueto (Folha de </a:t>
            </a:r>
            <a:r>
              <a:rPr lang="pt-BR" dirty="0" err="1"/>
              <a:t>pgto</a:t>
            </a:r>
            <a:r>
              <a:rPr lang="pt-BR" dirty="0"/>
              <a:t>, Contabilidade, patrimônio...) – R$ 6.080,12</a:t>
            </a:r>
          </a:p>
          <a:p>
            <a:pPr lvl="0"/>
            <a:r>
              <a:rPr lang="pt-BR" dirty="0"/>
              <a:t>Rosana </a:t>
            </a:r>
            <a:r>
              <a:rPr lang="pt-BR" dirty="0" err="1"/>
              <a:t>Seger</a:t>
            </a:r>
            <a:r>
              <a:rPr lang="pt-BR" dirty="0"/>
              <a:t> – Advogada – R$ 1.662,15</a:t>
            </a:r>
          </a:p>
          <a:p>
            <a:pPr lvl="0"/>
            <a:r>
              <a:rPr lang="pt-BR" dirty="0"/>
              <a:t>Gestor Um – Parecer para aposentadoria e Cálculo Atuarial – R$ 733,00</a:t>
            </a:r>
          </a:p>
          <a:p>
            <a:pPr lvl="0"/>
            <a:r>
              <a:rPr lang="pt-BR" dirty="0" err="1"/>
              <a:t>Qualitec</a:t>
            </a:r>
            <a:r>
              <a:rPr lang="pt-BR" dirty="0"/>
              <a:t> (vigilância) – R$ 154,00</a:t>
            </a:r>
          </a:p>
          <a:p>
            <a:pPr lvl="0"/>
            <a:r>
              <a:rPr lang="pt-BR" dirty="0" err="1"/>
              <a:t>Ciee</a:t>
            </a:r>
            <a:r>
              <a:rPr lang="pt-BR" dirty="0"/>
              <a:t> (estagiárias) – R$ 2.007,00</a:t>
            </a:r>
          </a:p>
          <a:p>
            <a:pPr lvl="0"/>
            <a:r>
              <a:rPr lang="pt-BR" dirty="0"/>
              <a:t>BST (site) – R$ 288,75</a:t>
            </a:r>
          </a:p>
          <a:p>
            <a:pPr lvl="0"/>
            <a:r>
              <a:rPr lang="pt-BR" dirty="0"/>
              <a:t>Referência – R$ 650,00</a:t>
            </a:r>
          </a:p>
          <a:p>
            <a:pPr lvl="0"/>
            <a:r>
              <a:rPr lang="pt-BR" dirty="0"/>
              <a:t>Água, Luz, Telefone e Internet – R$ 1.350,00 (média)</a:t>
            </a:r>
          </a:p>
          <a:p>
            <a:pPr lvl="0"/>
            <a:r>
              <a:rPr lang="pt-BR" dirty="0"/>
              <a:t>Gratificações – R$ 9.705,00  (3 Diretores e 1 Coordenadora)</a:t>
            </a:r>
          </a:p>
          <a:p>
            <a:pPr lvl="0"/>
            <a:r>
              <a:rPr lang="pt-BR" dirty="0"/>
              <a:t>Eng. Rita Porciúncula – R$ 1.580,00</a:t>
            </a:r>
          </a:p>
          <a:p>
            <a:pPr lvl="0"/>
            <a:r>
              <a:rPr lang="pt-BR" dirty="0"/>
              <a:t>Jornal da Cidade – R$ 150,00</a:t>
            </a:r>
          </a:p>
          <a:p>
            <a:pPr lvl="0"/>
            <a:r>
              <a:rPr lang="pt-BR" dirty="0"/>
              <a:t>IP (extrato previdenciário) R$ 680,00</a:t>
            </a:r>
          </a:p>
          <a:p>
            <a:pPr lvl="0"/>
            <a:r>
              <a:rPr lang="pt-BR" dirty="0"/>
              <a:t>Servidores Estatutários – R$ 6.611,00</a:t>
            </a:r>
          </a:p>
          <a:p>
            <a:pPr lvl="0"/>
            <a:r>
              <a:rPr lang="pt-BR" dirty="0"/>
              <a:t>Jeton para Conselheiros – R$ 1.000,00</a:t>
            </a:r>
          </a:p>
          <a:p>
            <a:pPr marL="0" indent="0">
              <a:buNone/>
            </a:pP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6358300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B0481C-B2CD-41BF-9B4C-C2A080FEF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85" y="1273834"/>
            <a:ext cx="10739887" cy="5584166"/>
          </a:xfrm>
        </p:spPr>
        <p:txBody>
          <a:bodyPr>
            <a:normAutofit/>
          </a:bodyPr>
          <a:lstStyle/>
          <a:p>
            <a:pPr algn="just"/>
            <a:r>
              <a:rPr lang="pt-BR" sz="3200" u="sng" dirty="0"/>
              <a:t>Folha de Pagamento mensal:</a:t>
            </a:r>
            <a:r>
              <a:rPr lang="pt-BR" sz="3200" dirty="0"/>
              <a:t> </a:t>
            </a:r>
            <a:r>
              <a:rPr lang="pt-BR" sz="3200" b="1" dirty="0">
                <a:solidFill>
                  <a:srgbClr val="FF0000"/>
                </a:solidFill>
              </a:rPr>
              <a:t>R$ 1.074.078,14 (bruto)</a:t>
            </a:r>
          </a:p>
          <a:p>
            <a:pPr marL="0" indent="0">
              <a:buNone/>
            </a:pPr>
            <a:endParaRPr lang="pt-BR" sz="3200" dirty="0"/>
          </a:p>
          <a:p>
            <a:pPr algn="just"/>
            <a:r>
              <a:rPr lang="pt-BR" sz="3200" u="sng" dirty="0"/>
              <a:t>Total de segurados:</a:t>
            </a:r>
            <a:r>
              <a:rPr lang="pt-BR" sz="3200" dirty="0"/>
              <a:t> </a:t>
            </a:r>
            <a:r>
              <a:rPr lang="pt-BR" sz="3200" b="1" dirty="0">
                <a:solidFill>
                  <a:srgbClr val="FF0000"/>
                </a:solidFill>
              </a:rPr>
              <a:t>363</a:t>
            </a:r>
            <a:r>
              <a:rPr lang="pt-BR" sz="3200" dirty="0">
                <a:solidFill>
                  <a:srgbClr val="FF0000"/>
                </a:solidFill>
              </a:rPr>
              <a:t> </a:t>
            </a:r>
            <a:r>
              <a:rPr lang="pt-BR" sz="3200" dirty="0"/>
              <a:t>(Auxílio Doença, Licença Maternidade, Aposentados, Pensionistas e Servidores do Ipresg e Médicos peritos)</a:t>
            </a:r>
          </a:p>
        </p:txBody>
      </p:sp>
    </p:spTree>
    <p:extLst>
      <p:ext uri="{BB962C8B-B14F-4D97-AF65-F5344CB8AC3E}">
        <p14:creationId xmlns:p14="http://schemas.microsoft.com/office/powerpoint/2010/main" val="3929681964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291ABC-86F5-4033-A2DA-64134F6F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0" y="202552"/>
            <a:ext cx="11447252" cy="200581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 de Administração</a:t>
            </a:r>
            <a:br>
              <a:rPr lang="pt-BR" dirty="0"/>
            </a:br>
            <a:r>
              <a:rPr lang="pt-BR" sz="2400" dirty="0"/>
              <a:t>É o percentual estabelecido em lei de cada ente, no nosso caso é 2%, para custear as despesas correntes e de capital necessárias à organização e ao funcionamento da unidade gestora do RPPS, no caso o IPRESG.</a:t>
            </a:r>
            <a:endParaRPr lang="pt-BR" sz="2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E16978-1913-45E8-9841-8AFC54BA9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80" y="2302562"/>
            <a:ext cx="11340112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dirty="0"/>
              <a:t>Entre todos os gastos, contratos, material de expediente, manutenção, estagiárias e gratificações dos servidores, </a:t>
            </a:r>
            <a:r>
              <a:rPr lang="pt-BR" sz="2800" b="1" dirty="0">
                <a:solidFill>
                  <a:srgbClr val="FF0000"/>
                </a:solidFill>
              </a:rPr>
              <a:t>no máximo R$ 42 mil mensal.</a:t>
            </a:r>
          </a:p>
          <a:p>
            <a:r>
              <a:rPr lang="pt-BR" sz="2800" b="1" dirty="0"/>
              <a:t>Em 2019 sobra uma média de R$ 12.000,00 mensal.</a:t>
            </a:r>
          </a:p>
          <a:p>
            <a:pPr algn="just"/>
            <a:r>
              <a:rPr lang="pt-BR" sz="2800" b="1" dirty="0"/>
              <a:t>Por mês pagamos em torno de R$ 40 mil de PASEP (sendo que 20 mil é de parcelamento que representa pagamentos de anos anteriores que não foram pagos e 20 mil das contribuições normais) </a:t>
            </a:r>
          </a:p>
          <a:p>
            <a:pPr algn="just"/>
            <a:r>
              <a:rPr lang="pt-BR" sz="2800" b="1" dirty="0"/>
              <a:t>Em </a:t>
            </a:r>
            <a:r>
              <a:rPr lang="pt-BR" sz="2800" b="1" dirty="0">
                <a:solidFill>
                  <a:srgbClr val="FF0000"/>
                </a:solidFill>
              </a:rPr>
              <a:t>2018</a:t>
            </a:r>
            <a:r>
              <a:rPr lang="pt-BR" sz="2800" b="1" dirty="0"/>
              <a:t> sobrou o valor de R$ 367.612,27</a:t>
            </a:r>
          </a:p>
        </p:txBody>
      </p:sp>
    </p:spTree>
    <p:extLst>
      <p:ext uri="{BB962C8B-B14F-4D97-AF65-F5344CB8AC3E}">
        <p14:creationId xmlns:p14="http://schemas.microsoft.com/office/powerpoint/2010/main" val="3680530836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AA3AA72-A3E8-4042-8F06-AE24942FD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98756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B4FEE-D5AF-4094-AAC9-2E0AA948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481293"/>
            <a:ext cx="9404723" cy="140053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Algumas comparações das despesas no últimos anos</a:t>
            </a:r>
          </a:p>
        </p:txBody>
      </p:sp>
      <p:pic>
        <p:nvPicPr>
          <p:cNvPr id="1026" name="Picture 2" descr="Resultado de imagem para imagem de comparaÃ§Ã£o">
            <a:extLst>
              <a:ext uri="{FF2B5EF4-FFF2-40B4-BE49-F238E27FC236}">
                <a16:creationId xmlns:a16="http://schemas.microsoft.com/office/drawing/2014/main" id="{073773E7-9C69-4C70-ABCC-D7ADBCF400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9100" y="3302794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563312"/>
      </p:ext>
    </p:extLst>
  </p:cSld>
  <p:clrMapOvr>
    <a:masterClrMapping/>
  </p:clrMapOvr>
  <p:transition spd="slow"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2666</TotalTime>
  <Words>1104</Words>
  <Application>Microsoft Office PowerPoint</Application>
  <PresentationFormat>Widescreen</PresentationFormat>
  <Paragraphs>167</Paragraphs>
  <Slides>31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40" baseType="lpstr">
      <vt:lpstr>Arial</vt:lpstr>
      <vt:lpstr>Arial Black</vt:lpstr>
      <vt:lpstr>Blackadder ITC</vt:lpstr>
      <vt:lpstr>Calibri</vt:lpstr>
      <vt:lpstr>Century Gothic</vt:lpstr>
      <vt:lpstr>Tahoma</vt:lpstr>
      <vt:lpstr>Wingdings 3</vt:lpstr>
      <vt:lpstr>Íon</vt:lpstr>
      <vt:lpstr>Acrobat Document</vt:lpstr>
      <vt:lpstr>III Seminário de Gestão de RPPS</vt:lpstr>
      <vt:lpstr>EQUIPE DO IPRESG</vt:lpstr>
      <vt:lpstr>Apresentação do PowerPoint</vt:lpstr>
      <vt:lpstr>Apresentação do PowerPoint</vt:lpstr>
      <vt:lpstr>Despesas mensais  </vt:lpstr>
      <vt:lpstr>Apresentação do PowerPoint</vt:lpstr>
      <vt:lpstr>Taxa de Administração É o percentual estabelecido em lei de cada ente, no nosso caso é 2%, para custear as despesas correntes e de capital necessárias à organização e ao funcionamento da unidade gestora do RPPS, no caso o IPRESG.</vt:lpstr>
      <vt:lpstr>Apresentação do PowerPoint</vt:lpstr>
      <vt:lpstr>Algumas comparações das despesas no últimos anos</vt:lpstr>
      <vt:lpstr>Gastos com Diárias</vt:lpstr>
      <vt:lpstr>    Gastos com Material de Consumo</vt:lpstr>
      <vt:lpstr>Apresentação do PowerPoint</vt:lpstr>
      <vt:lpstr>Extrato Previdenciário</vt:lpstr>
      <vt:lpstr>Apresentação do PowerPoint</vt:lpstr>
      <vt:lpstr>Dia 27 de junho a Imprensa divulgou que o Poder Executivo estaria nomeando comissão para estudo da situação do IPRESG, com a possibilidade de extinção </vt:lpstr>
      <vt:lpstr>Apresentação do PowerPoint</vt:lpstr>
      <vt:lpstr>Apresentação do PowerPoint</vt:lpstr>
      <vt:lpstr>Apresentação do PowerPoint</vt:lpstr>
      <vt:lpstr>Ciclo de Treinamento Servidores e Conselheiros</vt:lpstr>
      <vt:lpstr>Apresentação do PowerPoint</vt:lpstr>
      <vt:lpstr>Apresentação do PowerPoint</vt:lpstr>
      <vt:lpstr>Apresentação do PowerPoint</vt:lpstr>
      <vt:lpstr>Em março recebemos a visita do Prefeito</vt:lpstr>
      <vt:lpstr>Apresentação do PowerPoint</vt:lpstr>
      <vt:lpstr>Estamos orgulhosos!!! </vt:lpstr>
      <vt:lpstr>  PRÓ-GESTÃO O Pró-Gestão é um Programa do Governo Federal e tem como principal objetivo a profissionalização na gestão do RPPS, a qualificação de seus gestores e a introdução de padrões de qualidade nos processos de trabalho.   O IPRESG passou por duas auditorias.</vt:lpstr>
      <vt:lpstr>Apresentação do PowerPoint</vt:lpstr>
      <vt:lpstr>Apresentação do PowerPoint</vt:lpstr>
      <vt:lpstr>Para certificação no Nível I é exigido atingir pelo menos 17 ações, o IPRESG atingiu 24 ações.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IPRESG – Gestão 2017/2020           Obrigada pela participação!  Seminário de Gestão de RPPS – Out./2017      Comprometimento e Responsabilidade</dc:title>
  <dc:creator>Diretor Presidente</dc:creator>
  <cp:lastModifiedBy>Diretor Presidente</cp:lastModifiedBy>
  <cp:revision>192</cp:revision>
  <dcterms:created xsi:type="dcterms:W3CDTF">2017-10-18T13:05:46Z</dcterms:created>
  <dcterms:modified xsi:type="dcterms:W3CDTF">2019-10-29T15:08:37Z</dcterms:modified>
</cp:coreProperties>
</file>