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38"/>
  </p:notesMasterIdLst>
  <p:sldIdLst>
    <p:sldId id="256" r:id="rId2"/>
    <p:sldId id="279" r:id="rId3"/>
    <p:sldId id="266" r:id="rId4"/>
    <p:sldId id="257" r:id="rId5"/>
    <p:sldId id="288" r:id="rId6"/>
    <p:sldId id="274" r:id="rId7"/>
    <p:sldId id="309" r:id="rId8"/>
    <p:sldId id="265" r:id="rId9"/>
    <p:sldId id="307" r:id="rId10"/>
    <p:sldId id="308" r:id="rId11"/>
    <p:sldId id="290" r:id="rId12"/>
    <p:sldId id="286" r:id="rId13"/>
    <p:sldId id="287" r:id="rId14"/>
    <p:sldId id="303" r:id="rId15"/>
    <p:sldId id="258" r:id="rId16"/>
    <p:sldId id="283" r:id="rId17"/>
    <p:sldId id="284" r:id="rId18"/>
    <p:sldId id="304" r:id="rId19"/>
    <p:sldId id="293" r:id="rId20"/>
    <p:sldId id="301" r:id="rId21"/>
    <p:sldId id="260" r:id="rId22"/>
    <p:sldId id="300" r:id="rId23"/>
    <p:sldId id="285" r:id="rId24"/>
    <p:sldId id="273" r:id="rId25"/>
    <p:sldId id="272" r:id="rId26"/>
    <p:sldId id="280" r:id="rId27"/>
    <p:sldId id="277" r:id="rId28"/>
    <p:sldId id="264" r:id="rId29"/>
    <p:sldId id="281" r:id="rId30"/>
    <p:sldId id="291" r:id="rId31"/>
    <p:sldId id="305" r:id="rId32"/>
    <p:sldId id="292" r:id="rId33"/>
    <p:sldId id="306" r:id="rId34"/>
    <p:sldId id="282" r:id="rId35"/>
    <p:sldId id="289" r:id="rId36"/>
    <p:sldId id="296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94620" autoAdjust="0"/>
  </p:normalViewPr>
  <p:slideViewPr>
    <p:cSldViewPr snapToGrid="0">
      <p:cViewPr varScale="1">
        <p:scale>
          <a:sx n="105" d="100"/>
          <a:sy n="105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retor%20Presidente\Downloads\material%20cartilha%20S&#227;o%20Gabriel%20-%20Setembro%202018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retor%20Presidente\Downloads\material%20cartilha%20S&#227;o%20Gabriel%20-%20Setembro%2020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Planilha1!$A$1:$D$1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Planilha1!$A$2:$D$2</c:f>
              <c:numCache>
                <c:formatCode>#,##0.00</c:formatCode>
                <c:ptCount val="4"/>
                <c:pt idx="0">
                  <c:v>39857.160000000003</c:v>
                </c:pt>
                <c:pt idx="1">
                  <c:v>21216.84</c:v>
                </c:pt>
                <c:pt idx="2">
                  <c:v>11039.3</c:v>
                </c:pt>
                <c:pt idx="3">
                  <c:v>5850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C-4C50-8D71-D676B8D08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599680"/>
        <c:axId val="76601216"/>
      </c:barChart>
      <c:catAx>
        <c:axId val="7659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601216"/>
        <c:crosses val="autoZero"/>
        <c:auto val="1"/>
        <c:lblAlgn val="ctr"/>
        <c:lblOffset val="100"/>
        <c:noMultiLvlLbl val="0"/>
      </c:catAx>
      <c:valAx>
        <c:axId val="7660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599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r>
              <a:rPr lang="pt-BR" sz="3200" b="1" dirty="0">
                <a:solidFill>
                  <a:schemeClr val="tx1"/>
                </a:solidFill>
              </a:rPr>
              <a:t>Gastos com Material de Expediente </a:t>
            </a:r>
          </a:p>
        </c:rich>
      </c:tx>
      <c:layout>
        <c:manualLayout>
          <c:xMode val="edge"/>
          <c:yMode val="edge"/>
          <c:x val="0.18296384698205978"/>
          <c:y val="2.091309168250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Planilha1!$A$1:$D$1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Planilha1!$A$2:$D$2</c:f>
              <c:numCache>
                <c:formatCode>#,##0.00</c:formatCode>
                <c:ptCount val="4"/>
                <c:pt idx="0">
                  <c:v>39857.160000000003</c:v>
                </c:pt>
                <c:pt idx="1">
                  <c:v>21216.84</c:v>
                </c:pt>
                <c:pt idx="2">
                  <c:v>11039.3</c:v>
                </c:pt>
                <c:pt idx="3">
                  <c:v>5850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6-418D-ACC3-B3F3C9BA6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826944"/>
        <c:axId val="59828480"/>
      </c:barChart>
      <c:catAx>
        <c:axId val="5982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828480"/>
        <c:crosses val="autoZero"/>
        <c:auto val="1"/>
        <c:lblAlgn val="ctr"/>
        <c:lblOffset val="100"/>
        <c:noMultiLvlLbl val="0"/>
      </c:catAx>
      <c:valAx>
        <c:axId val="5982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82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sz="3200" b="1" dirty="0">
                <a:solidFill>
                  <a:schemeClr val="tx1"/>
                </a:solidFill>
              </a:rPr>
              <a:t>Gastos com Cursos e Seminários</a:t>
            </a:r>
          </a:p>
        </c:rich>
      </c:tx>
      <c:layout>
        <c:manualLayout>
          <c:xMode val="edge"/>
          <c:yMode val="edge"/>
          <c:x val="0.21295403152145911"/>
          <c:y val="2.3148214117541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Planilha1!$A$1:$D$1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Planilha1!$A$2:$D$2</c:f>
              <c:numCache>
                <c:formatCode>#,##0.00</c:formatCode>
                <c:ptCount val="4"/>
                <c:pt idx="0">
                  <c:v>39857.160000000003</c:v>
                </c:pt>
                <c:pt idx="1">
                  <c:v>21216.84</c:v>
                </c:pt>
                <c:pt idx="2">
                  <c:v>11039.3</c:v>
                </c:pt>
                <c:pt idx="3">
                  <c:v>5850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E7-4433-8D40-DF022B47B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400320"/>
        <c:axId val="77422592"/>
      </c:barChart>
      <c:catAx>
        <c:axId val="7740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422592"/>
        <c:crosses val="autoZero"/>
        <c:auto val="1"/>
        <c:lblAlgn val="ctr"/>
        <c:lblOffset val="100"/>
        <c:noMultiLvlLbl val="0"/>
      </c:catAx>
      <c:valAx>
        <c:axId val="7742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40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Patrimonial (em R$ milhões)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2042519685039353E-2"/>
          <c:y val="0.17034201494044018"/>
          <c:w val="0.88684636920384952"/>
          <c:h val="0.73311286089238836"/>
        </c:manualLayout>
      </c:layout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'[material cartilha São Gabriel - Setembro 2018.xlsx]Composição Carteira'!$O$86:$O$98</c:f>
              <c:numCache>
                <c:formatCode>mmm/yy</c:formatCode>
                <c:ptCount val="13"/>
                <c:pt idx="0">
                  <c:v>42979</c:v>
                </c:pt>
                <c:pt idx="1">
                  <c:v>43009</c:v>
                </c:pt>
                <c:pt idx="2">
                  <c:v>43040</c:v>
                </c:pt>
                <c:pt idx="3">
                  <c:v>43070</c:v>
                </c:pt>
                <c:pt idx="4">
                  <c:v>43101</c:v>
                </c:pt>
                <c:pt idx="5">
                  <c:v>43132</c:v>
                </c:pt>
                <c:pt idx="6">
                  <c:v>43160</c:v>
                </c:pt>
                <c:pt idx="7">
                  <c:v>43191</c:v>
                </c:pt>
                <c:pt idx="8">
                  <c:v>43221</c:v>
                </c:pt>
                <c:pt idx="9">
                  <c:v>43252</c:v>
                </c:pt>
                <c:pt idx="10">
                  <c:v>43282</c:v>
                </c:pt>
                <c:pt idx="11">
                  <c:v>43313</c:v>
                </c:pt>
                <c:pt idx="12">
                  <c:v>43344</c:v>
                </c:pt>
              </c:numCache>
            </c:numRef>
          </c:cat>
          <c:val>
            <c:numRef>
              <c:f>'[material cartilha São Gabriel - Setembro 2018.xlsx]Composição Carteira'!$P$86:$P$98</c:f>
              <c:numCache>
                <c:formatCode>#,##0</c:formatCode>
                <c:ptCount val="13"/>
                <c:pt idx="0">
                  <c:v>63457.038231000013</c:v>
                </c:pt>
                <c:pt idx="1">
                  <c:v>63262.485490999999</c:v>
                </c:pt>
                <c:pt idx="2">
                  <c:v>63484.322821000002</c:v>
                </c:pt>
                <c:pt idx="3">
                  <c:v>63151.631331000004</c:v>
                </c:pt>
                <c:pt idx="4">
                  <c:v>63995.369861000006</c:v>
                </c:pt>
                <c:pt idx="5">
                  <c:v>64346.843211000029</c:v>
                </c:pt>
                <c:pt idx="6">
                  <c:v>65182.878531000024</c:v>
                </c:pt>
                <c:pt idx="7">
                  <c:v>65675.699651000003</c:v>
                </c:pt>
                <c:pt idx="8">
                  <c:v>65377.986501000021</c:v>
                </c:pt>
                <c:pt idx="9">
                  <c:v>66011.733490999992</c:v>
                </c:pt>
                <c:pt idx="10">
                  <c:v>66902.519191000014</c:v>
                </c:pt>
                <c:pt idx="11">
                  <c:v>67015.637021000002</c:v>
                </c:pt>
                <c:pt idx="12">
                  <c:v>66530.819141000014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73-4C64-9E42-55043B849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59908480"/>
        <c:axId val="59910016"/>
      </c:lineChart>
      <c:dateAx>
        <c:axId val="59908480"/>
        <c:scaling>
          <c:orientation val="minMax"/>
        </c:scaling>
        <c:delete val="0"/>
        <c:axPos val="b"/>
        <c:numFmt formatCode="mmm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910016"/>
        <c:crosses val="autoZero"/>
        <c:auto val="1"/>
        <c:lblOffset val="100"/>
        <c:baseTimeUnit val="months"/>
      </c:dateAx>
      <c:valAx>
        <c:axId val="5991001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908480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69157197913553"/>
          <c:y val="4.5530246219222604E-3"/>
          <c:w val="0.73875197045972874"/>
          <c:h val="0.8947368421052631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'[material cartilha São Gabriel - Setembro 2018.xlsx]Composição Carteira'!$K$22:$K$25</c:f>
              <c:strCache>
                <c:ptCount val="4"/>
                <c:pt idx="0">
                  <c:v>Banco Banrisul</c:v>
                </c:pt>
                <c:pt idx="1">
                  <c:v>Banco do Brasil</c:v>
                </c:pt>
                <c:pt idx="2">
                  <c:v>Austro Capital</c:v>
                </c:pt>
                <c:pt idx="3">
                  <c:v>CEF</c:v>
                </c:pt>
              </c:strCache>
            </c:strRef>
          </c:cat>
          <c:val>
            <c:numRef>
              <c:f>'[material cartilha São Gabriel - Setembro 2018.xlsx]Composição Carteira'!$L$22:$L$25</c:f>
              <c:numCache>
                <c:formatCode>0.00%</c:formatCode>
                <c:ptCount val="4"/>
                <c:pt idx="0">
                  <c:v>0.12479369737698386</c:v>
                </c:pt>
                <c:pt idx="1">
                  <c:v>0.39525736478103435</c:v>
                </c:pt>
                <c:pt idx="2">
                  <c:v>3.2017993879159705E-2</c:v>
                </c:pt>
                <c:pt idx="3">
                  <c:v>0.4479309439628224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10-4686-B03C-43E9FDC95196}"/>
            </c:ext>
          </c:extLst>
        </c:ser>
        <c:ser>
          <c:idx val="1"/>
          <c:order val="1"/>
          <c:spPr>
            <a:solidFill>
              <a:srgbClr val="00206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4.2289870510648232E-2"/>
                  <c:y val="-9.92055680539933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0864985824557"/>
                      <c:h val="0.224880952380952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C10-4686-B03C-43E9FDC95196}"/>
                </c:ext>
              </c:extLst>
            </c:dLbl>
            <c:dLbl>
              <c:idx val="1"/>
              <c:layout>
                <c:manualLayout>
                  <c:x val="-0.15946361382437974"/>
                  <c:y val="-5.952302837145357E-3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 R$ 26.296.796,25 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786497959511392"/>
                      <c:h val="0.224880952380952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C10-4686-B03C-43E9FDC95196}"/>
                </c:ext>
              </c:extLst>
            </c:dLbl>
            <c:dLbl>
              <c:idx val="2"/>
              <c:layout>
                <c:manualLayout>
                  <c:x val="5.8161461592211888E-2"/>
                  <c:y val="-7.2637822426716997E-17"/>
                </c:manualLayout>
              </c:layout>
              <c:tx>
                <c:rich>
                  <a:bodyPr/>
                  <a:lstStyle/>
                  <a:p>
                    <a:fld id="{F2B9BC8A-0B7A-48F3-B10A-F2AD340C19F8}" type="VALUE">
                      <a:rPr lang="en-US" sz="3000">
                        <a:solidFill>
                          <a:srgbClr val="FF0000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81399506628126"/>
                      <c:h val="0.224880952380952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C10-4686-B03C-43E9FDC95196}"/>
                </c:ext>
              </c:extLst>
            </c:dLbl>
            <c:dLbl>
              <c:idx val="3"/>
              <c:layout>
                <c:manualLayout>
                  <c:x val="-0.1332932053390479"/>
                  <c:y val="-4.76189695038120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0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67835EA-2418-4D5D-87F8-A8A97A56BFD4}" type="VALUE">
                      <a:rPr lang="en-US" sz="3000">
                        <a:solidFill>
                          <a:srgbClr val="FF0000"/>
                        </a:solidFill>
                      </a:rPr>
                      <a:pPr>
                        <a:defRPr sz="3000">
                          <a:solidFill>
                            <a:srgbClr val="FF0000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51758156417152"/>
                      <c:h val="0.129642857142857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FC10-4686-B03C-43E9FDC951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'[material cartilha São Gabriel - Setembro 2018.xlsx]Composição Carteira'!$K$22:$K$25</c:f>
              <c:strCache>
                <c:ptCount val="4"/>
                <c:pt idx="0">
                  <c:v>Banco Banrisul</c:v>
                </c:pt>
                <c:pt idx="1">
                  <c:v>Banco do Brasil</c:v>
                </c:pt>
                <c:pt idx="2">
                  <c:v>Austro Capital</c:v>
                </c:pt>
                <c:pt idx="3">
                  <c:v>CEF</c:v>
                </c:pt>
              </c:strCache>
            </c:strRef>
          </c:cat>
          <c:val>
            <c:numRef>
              <c:f>'[material cartilha São Gabriel - Setembro 2018.xlsx]Composição Carteira'!$M$22:$M$25</c:f>
              <c:numCache>
                <c:formatCode>_-[$R$-416]\ * #,##0.00_-;\-[$R$-416]\ * #,##0.00_-;_-[$R$-416]\ * "-"??_-;_-@_-</c:formatCode>
                <c:ptCount val="4"/>
                <c:pt idx="0">
                  <c:v>8302626.9100000001</c:v>
                </c:pt>
                <c:pt idx="1">
                  <c:v>26296796.25</c:v>
                </c:pt>
                <c:pt idx="2">
                  <c:v>2130183.3600000003</c:v>
                </c:pt>
                <c:pt idx="3">
                  <c:v>29801212.620000001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C10-4686-B03C-43E9FDC951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7535104"/>
        <c:axId val="77533568"/>
      </c:barChart>
      <c:valAx>
        <c:axId val="77533568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77535104"/>
        <c:crosses val="autoZero"/>
        <c:crossBetween val="between"/>
      </c:valAx>
      <c:catAx>
        <c:axId val="77535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533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86BC1-5BB4-4398-9205-22D777AD5802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9D9E5-8A1F-4CF9-8F55-953B593F85D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23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D9E5-8A1F-4CF9-8F55-953B593F85D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387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79D9E5-8A1F-4CF9-8F55-953B593F85D9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52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E8FC9-04AF-4A6B-A255-80E63D29E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D6C124-ED1E-49A6-BE45-8D0712CC7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7BF891-2D00-40B8-AC9D-517F97A4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CE64A5-42B6-4E82-A1D1-6C085473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7C4104-3573-49ED-8F94-AFEAAC14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955813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CA0B9-E4CC-4532-920E-584DD05F1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F9C9337-4501-4BE1-8AF8-93D74206F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A79A8A-8660-4928-8A39-4FC733D0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DEC40A-338C-4FAC-9EEC-423DDA7F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2FE9FF-BAF2-4B66-959A-4AA01DE7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35290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A9CC6F-4AB6-45D1-9F64-DB6BCF17F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2CB209-36BE-4C90-93A3-EB2FA65E0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2E4CED-BEFB-45EA-B32A-ABDB8A469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1D864A-A291-4EA8-BDA1-11B17A4F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F059F7-69BF-4D0B-A924-9AA3DF9E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7776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D2E07-CDE0-450A-A786-D50C18DC0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AC28C2-4D16-4655-80D0-AAB7C0A43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4C9042-026F-4774-92B5-DA722F0E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200A4A-64D2-4440-A37A-B17CF4A5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808017-B14F-4039-8647-692C0328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305861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BED53-7404-435C-ABCF-943AD38A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2E1FC5-E4E8-48F6-9C80-A6F221F0A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67A008-59F1-4894-B38C-77BCD360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786AA8-ED07-48EE-9221-DFE51909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818B5D-F763-4705-9365-F8BCE234E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478539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C0996-0E60-448D-BBB8-259D1032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6D2A20-D825-4990-AFD2-FC904E615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CC96ACB-B53C-4EA5-808F-ED6FBA2CC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CA8C5A-86FC-4100-A5B6-A7899583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569E8A-B8E5-4E42-9200-07687094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DE597C-0B16-4EAB-9D65-4497261BF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188500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68755-994D-4C6C-8C7F-B24898D76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EBBBB9-8FA1-4D27-881E-3AF4BC0F9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62DAEEE-ECC2-4BA5-BD98-8D0CB42B2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0F350BF-8D76-4443-AE5F-E7DD92B22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C75D844-ABFB-4CAF-A973-BBBF43E6B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9970457-819C-43A8-8628-0C63A246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E55E471-6ABE-48DC-9976-2BEB99C3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B3E6131-64AD-4E73-B259-C565D4E8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14517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B4B84-82D8-4A4C-AED7-8D010C6C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B4A4958-4E9E-4664-BF06-97DDAFBB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1E1A596-336B-4E99-BA0A-7379FFA5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C1F40D7-341F-4D6F-A0F9-13D11EEE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159423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06BB272-EFC4-4E22-9C06-95EFF38A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6CC9F9E-D8B1-4B53-A4C3-B24D1B6A2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0E7913-0BA5-4C71-946F-771EBA5A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67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DC4E4-E70E-4D4D-8EA1-EA62FEAB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55EA75-4791-4911-942B-94DECCD3F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371C8A-E6E6-4873-BC63-69D6EFC08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300E00-EB4E-40B6-97EA-0E4F1CB5C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478C5C-853E-43AC-8C79-59C36230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1E2931-2D53-405B-9581-34AD6307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86917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BE0D1-B36D-45B9-9591-594F0AA72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996D53E-A111-45F2-912E-10F7DD175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4ACF1C-EDDA-4B45-8451-712DE3430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BD89E0-86B7-4186-954A-81665E0B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0375-8AD1-4EED-AD19-E3A9FF6E9E5D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74E16A-16DE-4C26-BABD-2F2F76340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D9D4DD-6330-4056-990F-CE861D4F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815117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3994E70-B165-4901-BE88-A056AEC64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3ABF5A-ABAF-4E0E-9CBA-9B0135D26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ADCC45-4BEC-4445-B1B5-22E6AED2C9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30375-8AD1-4EED-AD19-E3A9FF6E9E5D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E3124E-1629-458E-B59C-E61232C77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3A06565-61B5-465D-BC58-8893494D9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CB918-A4FA-429E-BF09-D0E4FE50D73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20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esg.com.br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tato@ipresg.com.b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 de Texto 2">
            <a:extLst>
              <a:ext uri="{FF2B5EF4-FFF2-40B4-BE49-F238E27FC236}">
                <a16:creationId xmlns:a16="http://schemas.microsoft.com/office/drawing/2014/main" id="{CF73E70A-542C-4398-8538-C491814CF84C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524000" y="1122363"/>
            <a:ext cx="9144000" cy="41587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t-B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IPRESG – Gestão 2017/2020</a:t>
            </a:r>
            <a:br>
              <a:rPr lang="pt-BR" sz="32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32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pt-BR" sz="4400" b="1" dirty="0">
                <a:solidFill>
                  <a:srgbClr val="FFC000"/>
                </a:solidFill>
                <a:effectLst/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Seminário de Gestão de RPPS</a:t>
            </a:r>
            <a:br>
              <a:rPr lang="pt-BR" sz="32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2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t-BR" sz="4000" i="1" u="sng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Relatório de Gestão</a:t>
            </a:r>
            <a:br>
              <a:rPr lang="pt-BR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t-BR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4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30/10/2018</a:t>
            </a:r>
            <a:endParaRPr lang="pt-BR" sz="32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t-BR" sz="3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Comprometimento e Responsabilidade</a:t>
            </a:r>
          </a:p>
        </p:txBody>
      </p:sp>
    </p:spTree>
    <p:extLst>
      <p:ext uri="{BB962C8B-B14F-4D97-AF65-F5344CB8AC3E}">
        <p14:creationId xmlns:p14="http://schemas.microsoft.com/office/powerpoint/2010/main" val="3152973229"/>
      </p:ext>
    </p:extLst>
  </p:cSld>
  <p:clrMapOvr>
    <a:masterClrMapping/>
  </p:clrMapOvr>
  <p:transition spd="slow" advClick="0" advTm="27618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DB9DE191-CC25-4885-877C-2423C65EF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135927"/>
              </p:ext>
            </p:extLst>
          </p:nvPr>
        </p:nvGraphicFramePr>
        <p:xfrm>
          <a:off x="285750" y="142875"/>
          <a:ext cx="11506200" cy="610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8553D0F0-54CA-4F16-BADA-DE089602F749}"/>
              </a:ext>
            </a:extLst>
          </p:cNvPr>
          <p:cNvSpPr txBox="1"/>
          <p:nvPr/>
        </p:nvSpPr>
        <p:spPr>
          <a:xfrm>
            <a:off x="1028700" y="6248400"/>
            <a:ext cx="2562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R$ 16.975,46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6A84205-C07E-48F0-A68D-97E39FE96006}"/>
              </a:ext>
            </a:extLst>
          </p:cNvPr>
          <p:cNvSpPr txBox="1"/>
          <p:nvPr/>
        </p:nvSpPr>
        <p:spPr>
          <a:xfrm>
            <a:off x="3810000" y="6325344"/>
            <a:ext cx="246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R$ 11.449,06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587B237-9040-4B28-BD76-3A2D21034DB8}"/>
              </a:ext>
            </a:extLst>
          </p:cNvPr>
          <p:cNvSpPr txBox="1"/>
          <p:nvPr/>
        </p:nvSpPr>
        <p:spPr>
          <a:xfrm>
            <a:off x="6953250" y="6353175"/>
            <a:ext cx="22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R$ 4.059,00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D1E50CB-0362-4CE2-B6A0-208076325FDF}"/>
              </a:ext>
            </a:extLst>
          </p:cNvPr>
          <p:cNvSpPr txBox="1"/>
          <p:nvPr/>
        </p:nvSpPr>
        <p:spPr>
          <a:xfrm>
            <a:off x="9763124" y="6353175"/>
            <a:ext cx="2247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R$ 2.578,59</a:t>
            </a:r>
          </a:p>
        </p:txBody>
      </p:sp>
    </p:spTree>
    <p:extLst>
      <p:ext uri="{BB962C8B-B14F-4D97-AF65-F5344CB8AC3E}">
        <p14:creationId xmlns:p14="http://schemas.microsoft.com/office/powerpoint/2010/main" val="1740349666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C01A2-8354-4549-95C5-FA2D232C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Extrato Previdenciário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891445-91B6-4614-B938-03135188D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5" y="1525444"/>
            <a:ext cx="9644411" cy="4395151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Estamos encontrando uma grande dificuldade, a Dueto não faz este tipo de programa.</a:t>
            </a:r>
          </a:p>
          <a:p>
            <a:endParaRPr lang="pt-BR" sz="3200" dirty="0"/>
          </a:p>
          <a:p>
            <a:pPr algn="just"/>
            <a:r>
              <a:rPr lang="pt-BR" sz="3200" dirty="0"/>
              <a:t>Estamos em contato com uma empresa de Porto Alegre, que faz este tipo de programa. </a:t>
            </a:r>
            <a:r>
              <a:rPr lang="pt-BR" sz="3200" b="1" dirty="0">
                <a:solidFill>
                  <a:srgbClr val="FFFF00"/>
                </a:solidFill>
              </a:rPr>
              <a:t>Nossa meta é até fevereiro começar a emitir o Extrato previdenciário no site do </a:t>
            </a:r>
            <a:r>
              <a:rPr lang="pt-BR" sz="3200" b="1" dirty="0" err="1">
                <a:solidFill>
                  <a:srgbClr val="FFFF00"/>
                </a:solidFill>
              </a:rPr>
              <a:t>Ipresg</a:t>
            </a:r>
            <a:r>
              <a:rPr lang="pt-BR" sz="3200" dirty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8241786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19998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3998756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BD6904-27F2-4525-8882-62492C229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1482128"/>
              </p:ext>
            </p:extLst>
          </p:nvPr>
        </p:nvGraphicFramePr>
        <p:xfrm>
          <a:off x="246888" y="329184"/>
          <a:ext cx="11558016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7996060"/>
      </p:ext>
    </p:extLst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5FBD7-E606-4B26-90A5-17F952B2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859536"/>
            <a:ext cx="11731751" cy="3746056"/>
          </a:xfrm>
        </p:spPr>
        <p:txBody>
          <a:bodyPr>
            <a:normAutofit fontScale="90000"/>
          </a:bodyPr>
          <a:lstStyle/>
          <a:p>
            <a:pPr algn="ctr"/>
            <a:br>
              <a:rPr lang="pt-PT" altLang="pt-BR" sz="4400" dirty="0">
                <a:solidFill>
                  <a:schemeClr val="tx1"/>
                </a:solidFill>
                <a:latin typeface="Tahoma" panose="020B0604030504040204" pitchFamily="34" charset="0"/>
              </a:rPr>
            </a:br>
            <a:br>
              <a:rPr lang="pt-PT" altLang="pt-BR" sz="4400" dirty="0">
                <a:solidFill>
                  <a:schemeClr val="tx1"/>
                </a:solidFill>
                <a:latin typeface="Tahoma" panose="020B0604030504040204" pitchFamily="34" charset="0"/>
              </a:rPr>
            </a:br>
            <a:br>
              <a:rPr lang="pt-PT" altLang="pt-BR" sz="4400" dirty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pt-PT" altLang="pt-BR" sz="4400" dirty="0">
                <a:solidFill>
                  <a:schemeClr val="tx1"/>
                </a:solidFill>
                <a:latin typeface="Tahoma" panose="020B0604030504040204" pitchFamily="34" charset="0"/>
              </a:rPr>
              <a:t>COMPREV - É a </a:t>
            </a:r>
            <a:r>
              <a:rPr lang="pt-PT" altLang="pt-BR" sz="4400" b="1" dirty="0">
                <a:solidFill>
                  <a:schemeClr val="tx1"/>
                </a:solidFill>
                <a:latin typeface="Tahoma" panose="020B0604030504040204" pitchFamily="34" charset="0"/>
              </a:rPr>
              <a:t>compensação financeira</a:t>
            </a:r>
            <a:r>
              <a:rPr lang="pt-PT" altLang="pt-BR" sz="4400" dirty="0">
                <a:solidFill>
                  <a:schemeClr val="tx1"/>
                </a:solidFill>
                <a:latin typeface="Tahoma" panose="020B0604030504040204" pitchFamily="34" charset="0"/>
              </a:rPr>
              <a:t> entre os Regimes Previdenciários, nos casos de contagem recíproca de tempo de contribuição para efeito de aposentadoria.</a:t>
            </a:r>
            <a:r>
              <a:rPr lang="pt-PT" altLang="pt-BR" sz="4400" dirty="0">
                <a:solidFill>
                  <a:srgbClr val="002060"/>
                </a:solidFill>
                <a:latin typeface="Tahoma" panose="020B0604030504040204" pitchFamily="34" charset="0"/>
              </a:rPr>
              <a:t>.</a:t>
            </a:r>
            <a:br>
              <a:rPr lang="pt-PT" altLang="pt-BR" sz="4400" dirty="0">
                <a:solidFill>
                  <a:srgbClr val="002060"/>
                </a:solidFill>
                <a:latin typeface="Tahoma" panose="020B0604030504040204" pitchFamily="34" charset="0"/>
              </a:rPr>
            </a:br>
            <a:br>
              <a:rPr lang="pt-PT" altLang="pt-BR" sz="4400" dirty="0">
                <a:solidFill>
                  <a:srgbClr val="002060"/>
                </a:solidFill>
                <a:latin typeface="Tahoma" panose="020B0604030504040204" pitchFamily="34" charset="0"/>
              </a:rPr>
            </a:br>
            <a:br>
              <a:rPr lang="pt-PT" altLang="pt-BR" sz="4400" dirty="0">
                <a:solidFill>
                  <a:srgbClr val="002060"/>
                </a:solidFill>
                <a:latin typeface="Tahoma" panose="020B0604030504040204" pitchFamily="34" charset="0"/>
              </a:rPr>
            </a:br>
            <a:r>
              <a:rPr lang="pt-BR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 13/09 recebemos mais de R$ 55 mil de </a:t>
            </a:r>
            <a:r>
              <a:rPr lang="pt-BR" sz="44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Comprev</a:t>
            </a:r>
            <a:r>
              <a:rPr lang="pt-BR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pt-BR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PT" altLang="pt-BR" sz="4400" dirty="0">
                <a:solidFill>
                  <a:srgbClr val="002060"/>
                </a:solidFill>
                <a:latin typeface="Tahoma" panose="020B0604030504040204" pitchFamily="34" charset="0"/>
              </a:rPr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1896834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18DD40-0DE1-4F9F-8499-E65EAA931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231" y="394283"/>
            <a:ext cx="10615569" cy="5782680"/>
          </a:xfrm>
        </p:spPr>
        <p:txBody>
          <a:bodyPr/>
          <a:lstStyle/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/>
          </a:p>
          <a:p>
            <a:pPr marL="0" indent="0" algn="ctr">
              <a:buNone/>
            </a:pPr>
            <a:r>
              <a:rPr lang="pt-BR" sz="3200" dirty="0"/>
              <a:t>No último Relatório do </a:t>
            </a:r>
            <a:r>
              <a:rPr lang="pt-BR" sz="3200" b="1" dirty="0">
                <a:solidFill>
                  <a:srgbClr val="FFFF00"/>
                </a:solidFill>
              </a:rPr>
              <a:t>Conselho Fiscal</a:t>
            </a:r>
            <a:r>
              <a:rPr lang="pt-BR" sz="3200" dirty="0"/>
              <a:t>, referente ao primeiro semestre de 2018, foi apontado ajustes necessários na contabilidade, como falta de Conciliação bancária, divergências de contas e atrasos do repasses das contribuições previdenciárias por parte do Poder Executivo</a:t>
            </a:r>
            <a:r>
              <a:rPr lang="pt-BR" sz="2800" dirty="0"/>
              <a:t>. </a:t>
            </a:r>
          </a:p>
          <a:p>
            <a:pPr marL="0" indent="0" algn="just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97312407"/>
      </p:ext>
    </p:extLst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98D93FBC-27FC-4349-9003-D3683FBA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231" y="371441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</a:rPr>
              <a:t>Em um ano e seis meses, em duas oportunidades o Prefeito esteve reunido com os Conselheiros: </a:t>
            </a:r>
            <a:br>
              <a:rPr lang="pt-BR" sz="3200" dirty="0">
                <a:solidFill>
                  <a:srgbClr val="FFFF00"/>
                </a:solidFill>
              </a:rPr>
            </a:br>
            <a:endParaRPr lang="pt-BR" sz="3200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8FC86F-8D19-44A5-9B0B-1DB610F48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3" y="2063377"/>
            <a:ext cx="9692251" cy="4574874"/>
          </a:xfrm>
        </p:spPr>
        <p:txBody>
          <a:bodyPr>
            <a:normAutofit/>
          </a:bodyPr>
          <a:lstStyle/>
          <a:p>
            <a:pPr algn="ctr"/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10D4BD-BBA5-40FF-8441-9739BB6E7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8173"/>
            <a:ext cx="6627962" cy="317121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598B32B-B955-4197-A1EE-0EC16DD423C8}"/>
              </a:ext>
            </a:extLst>
          </p:cNvPr>
          <p:cNvSpPr txBox="1"/>
          <p:nvPr/>
        </p:nvSpPr>
        <p:spPr>
          <a:xfrm>
            <a:off x="3807886" y="5830057"/>
            <a:ext cx="387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Reunião em 28/04/2018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4D819B0-B975-42C1-BEA2-27471BF4D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339" y="3252778"/>
            <a:ext cx="5374886" cy="235267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8C6AD0D-70E0-4876-A1FD-91548005CF40}"/>
              </a:ext>
            </a:extLst>
          </p:cNvPr>
          <p:cNvSpPr txBox="1"/>
          <p:nvPr/>
        </p:nvSpPr>
        <p:spPr>
          <a:xfrm>
            <a:off x="9268738" y="5236121"/>
            <a:ext cx="333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Reunião em 18/06/2018</a:t>
            </a:r>
          </a:p>
        </p:txBody>
      </p:sp>
    </p:spTree>
    <p:extLst>
      <p:ext uri="{BB962C8B-B14F-4D97-AF65-F5344CB8AC3E}">
        <p14:creationId xmlns:p14="http://schemas.microsoft.com/office/powerpoint/2010/main" val="1454927069"/>
      </p:ext>
    </p:extLst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6E865E-5C45-41CA-8168-C37EA015F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22" y="103690"/>
            <a:ext cx="9644411" cy="5842957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Em 2018 foram expedidas </a:t>
            </a:r>
            <a:r>
              <a:rPr lang="pt-BR" sz="2800" u="sng" dirty="0"/>
              <a:t>05 NOTIFICAÇÕES EXTRAJUDICIAIS </a:t>
            </a:r>
            <a:r>
              <a:rPr lang="pt-BR" sz="2800" dirty="0"/>
              <a:t>ao prefeito, Alertando quanto aos atrasos. </a:t>
            </a:r>
          </a:p>
          <a:p>
            <a:pPr algn="just"/>
            <a:r>
              <a:rPr lang="pt-BR" sz="2800" dirty="0"/>
              <a:t>Foram bloqueados junto ao Banco do Brasil mais de R$ 4 milhões vinculados ao FPM</a:t>
            </a:r>
          </a:p>
          <a:p>
            <a:pPr algn="just"/>
            <a:r>
              <a:rPr lang="pt-BR" sz="2800" dirty="0"/>
              <a:t>Recebemos Ofício do Prefeito solicitando o não bloqueio, tendo em vista, que isto poderia ocasionar o atraso da folha de pagamento.</a:t>
            </a:r>
          </a:p>
          <a:p>
            <a:r>
              <a:rPr lang="pt-BR" sz="2800" dirty="0"/>
              <a:t>Nesta reunião foi solicitado, mais</a:t>
            </a:r>
          </a:p>
          <a:p>
            <a:pPr marL="0" indent="0">
              <a:buNone/>
            </a:pPr>
            <a:r>
              <a:rPr lang="pt-BR" sz="2800" dirty="0"/>
              <a:t>uma vez, que o Executivo  pedisse o </a:t>
            </a:r>
          </a:p>
          <a:p>
            <a:pPr marL="0" indent="0">
              <a:buNone/>
            </a:pPr>
            <a:r>
              <a:rPr lang="pt-BR" sz="2800" dirty="0"/>
              <a:t>parcelamento da dívida, sendo esta</a:t>
            </a:r>
          </a:p>
          <a:p>
            <a:pPr marL="0" indent="0" algn="just">
              <a:buNone/>
            </a:pPr>
            <a:r>
              <a:rPr lang="pt-BR" sz="2800" dirty="0"/>
              <a:t>a única forma de resolver os atrasos.</a:t>
            </a:r>
          </a:p>
          <a:p>
            <a:pPr marL="0" indent="0">
              <a:buNone/>
            </a:pP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611DD1A-C1C1-4AE2-8AD3-BF53AEA08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68" y="3646212"/>
            <a:ext cx="5537332" cy="230043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088CCE9-4957-4BAF-BB09-5FB7C2A33CC4}"/>
              </a:ext>
            </a:extLst>
          </p:cNvPr>
          <p:cNvSpPr txBox="1"/>
          <p:nvPr/>
        </p:nvSpPr>
        <p:spPr>
          <a:xfrm>
            <a:off x="7956430" y="6032220"/>
            <a:ext cx="4235570" cy="37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Reunião em 02/08/2018</a:t>
            </a:r>
          </a:p>
        </p:txBody>
      </p:sp>
    </p:spTree>
    <p:extLst>
      <p:ext uri="{BB962C8B-B14F-4D97-AF65-F5344CB8AC3E}">
        <p14:creationId xmlns:p14="http://schemas.microsoft.com/office/powerpoint/2010/main" val="3147880784"/>
      </p:ext>
    </p:extLst>
  </p:cSld>
  <p:clrMapOvr>
    <a:masterClrMapping/>
  </p:clrMapOvr>
  <p:transition spd="slow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imagem de novidades">
            <a:extLst>
              <a:ext uri="{FF2B5EF4-FFF2-40B4-BE49-F238E27FC236}">
                <a16:creationId xmlns:a16="http://schemas.microsoft.com/office/drawing/2014/main" id="{57D864DA-9D8C-4852-92BE-A4C4ABFF8C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202" y="1147382"/>
            <a:ext cx="745913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756650"/>
      </p:ext>
    </p:extLst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2939E-DFA3-4C3B-9868-5F32B732F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Eleição para os Conselheiros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8D8FF26-C197-476A-AE44-8FF0B962F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20" y="2009953"/>
            <a:ext cx="5973691" cy="3393057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C2D5CDC-87CB-44C4-B132-462970B99F71}"/>
              </a:ext>
            </a:extLst>
          </p:cNvPr>
          <p:cNvSpPr txBox="1"/>
          <p:nvPr/>
        </p:nvSpPr>
        <p:spPr>
          <a:xfrm>
            <a:off x="1216621" y="1690688"/>
            <a:ext cx="38991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No dia 15 de agosto os servidores públicos municipais tiveram a oportunidade de eleger seus representantes junto aos Conselhos de Administração e Fiscal, </a:t>
            </a:r>
            <a:r>
              <a:rPr lang="pt-BR" sz="2800" b="1" dirty="0">
                <a:solidFill>
                  <a:srgbClr val="FFFF00"/>
                </a:solidFill>
              </a:rPr>
              <a:t>no total 401 servidores votaram</a:t>
            </a:r>
            <a:r>
              <a:rPr lang="pt-B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768585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33274-5500-4AE1-8069-AC90AF57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385"/>
            <a:ext cx="9404723" cy="1792863"/>
          </a:xfrm>
        </p:spPr>
        <p:txBody>
          <a:bodyPr/>
          <a:lstStyle/>
          <a:p>
            <a:pPr algn="ctr"/>
            <a:r>
              <a:rPr lang="pt-B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DO IPRESG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8F0442-44C6-4D5F-A68A-17529B97D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38" y="1138687"/>
            <a:ext cx="12007970" cy="5408762"/>
          </a:xfrm>
        </p:spPr>
        <p:txBody>
          <a:bodyPr>
            <a:normAutofit/>
          </a:bodyPr>
          <a:lstStyle/>
          <a:p>
            <a:r>
              <a:rPr lang="pt-BR" sz="2400" dirty="0"/>
              <a:t>Fabiana Pohlmann Machado – Diretora Presidente</a:t>
            </a:r>
          </a:p>
          <a:p>
            <a:r>
              <a:rPr lang="pt-BR" sz="2400" dirty="0"/>
              <a:t>Antônio Carlos de Lima Divério – Diretor de Previdência</a:t>
            </a:r>
          </a:p>
          <a:p>
            <a:r>
              <a:rPr lang="pt-BR" sz="2400" dirty="0"/>
              <a:t>Luciana Rodrigues Souto – Diretora Administrativa Financeira</a:t>
            </a:r>
          </a:p>
          <a:p>
            <a:r>
              <a:rPr lang="pt-BR" sz="2400" dirty="0"/>
              <a:t>Claudia Regina Neves Barbosa – Coordenadora (responsável pelas aposentadorias)</a:t>
            </a:r>
          </a:p>
          <a:p>
            <a:r>
              <a:rPr lang="pt-BR" sz="2400" dirty="0"/>
              <a:t>Graciele de Miranda Pouzada – Assessora (responsável pela Folha de Pagamento)</a:t>
            </a:r>
          </a:p>
          <a:p>
            <a:r>
              <a:rPr lang="pt-BR" sz="2400" dirty="0"/>
              <a:t>Geseolaine Munhoz Rieffel – Assessora (responsável pela Contabilidade)</a:t>
            </a:r>
          </a:p>
          <a:p>
            <a:r>
              <a:rPr lang="pt-BR" sz="2400" dirty="0"/>
              <a:t>Jenifer S. de Bittencourt Rodrigues – Estagiária (apoio na Contabilidade)</a:t>
            </a:r>
          </a:p>
          <a:p>
            <a:r>
              <a:rPr lang="pt-BR" sz="2400" dirty="0"/>
              <a:t>Larissa Biscaglia Cirolini – Estagiária (recepção e apoio nas aposentadorias)</a:t>
            </a:r>
          </a:p>
          <a:p>
            <a:endParaRPr lang="pt-BR" dirty="0"/>
          </a:p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Horário de atendimento ao públicos das 8h às 14h</a:t>
            </a:r>
          </a:p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Expediente até as 17h (contabilidade e administrativo) </a:t>
            </a:r>
          </a:p>
        </p:txBody>
      </p:sp>
    </p:spTree>
    <p:extLst>
      <p:ext uri="{BB962C8B-B14F-4D97-AF65-F5344CB8AC3E}">
        <p14:creationId xmlns:p14="http://schemas.microsoft.com/office/powerpoint/2010/main" val="429789302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CEA066-9404-449B-819D-3CB251AA8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752" y="301752"/>
            <a:ext cx="11091672" cy="5946647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Convidamos os novos Conselheiros para receberem as Portarias de Nomeação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D9D584A-A70D-4BCB-BB3A-918E2FACA8C1}"/>
              </a:ext>
            </a:extLst>
          </p:cNvPr>
          <p:cNvSpPr txBox="1"/>
          <p:nvPr/>
        </p:nvSpPr>
        <p:spPr>
          <a:xfrm>
            <a:off x="630936" y="1051560"/>
            <a:ext cx="5111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Conselho de Administração</a:t>
            </a:r>
          </a:p>
          <a:p>
            <a:r>
              <a:rPr lang="pt-BR" b="1" u="sng" dirty="0"/>
              <a:t>Titulares:</a:t>
            </a:r>
            <a:endParaRPr lang="pt-BR" dirty="0"/>
          </a:p>
          <a:p>
            <a:r>
              <a:rPr lang="pt-BR" b="1" dirty="0"/>
              <a:t># Taís Cavalheiro – </a:t>
            </a:r>
            <a:r>
              <a:rPr lang="pt-BR" sz="1600" b="1" dirty="0"/>
              <a:t>Presidente</a:t>
            </a:r>
            <a:r>
              <a:rPr lang="pt-BR" b="1" dirty="0"/>
              <a:t> </a:t>
            </a:r>
            <a:endParaRPr lang="pt-BR" dirty="0"/>
          </a:p>
          <a:p>
            <a:r>
              <a:rPr lang="pt-BR" b="1" dirty="0"/>
              <a:t># Mirian A. da Silveira</a:t>
            </a:r>
            <a:r>
              <a:rPr lang="pt-BR" dirty="0"/>
              <a:t> – </a:t>
            </a:r>
            <a:r>
              <a:rPr lang="pt-BR" sz="1600" b="1" dirty="0"/>
              <a:t>Suplente</a:t>
            </a:r>
            <a:r>
              <a:rPr lang="pt-BR" sz="1600" dirty="0"/>
              <a:t> </a:t>
            </a:r>
            <a:r>
              <a:rPr lang="pt-BR" sz="1600" b="1" dirty="0"/>
              <a:t>do</a:t>
            </a:r>
            <a:r>
              <a:rPr lang="pt-BR" sz="1600" dirty="0"/>
              <a:t> </a:t>
            </a:r>
            <a:r>
              <a:rPr lang="pt-BR" sz="1600" b="1" dirty="0"/>
              <a:t>Presidente </a:t>
            </a:r>
            <a:endParaRPr lang="pt-BR" dirty="0"/>
          </a:p>
          <a:p>
            <a:r>
              <a:rPr lang="pt-BR" b="1" dirty="0"/>
              <a:t># Tais dos Santos Bernardes </a:t>
            </a:r>
            <a:endParaRPr lang="pt-BR" dirty="0"/>
          </a:p>
          <a:p>
            <a:pPr lvl="0"/>
            <a:r>
              <a:rPr lang="pt-BR" b="1" dirty="0"/>
              <a:t>Esmeralda Santos da Silva </a:t>
            </a:r>
            <a:endParaRPr lang="pt-BR" dirty="0"/>
          </a:p>
          <a:p>
            <a:pPr lvl="0"/>
            <a:r>
              <a:rPr lang="pt-BR" b="1" dirty="0"/>
              <a:t>João Manoel Santana de Quadros </a:t>
            </a:r>
            <a:endParaRPr lang="pt-BR" dirty="0"/>
          </a:p>
          <a:p>
            <a:r>
              <a:rPr lang="pt-BR" b="1" dirty="0"/>
              <a:t> </a:t>
            </a:r>
            <a:endParaRPr lang="pt-BR" dirty="0"/>
          </a:p>
          <a:p>
            <a:r>
              <a:rPr lang="pt-BR" b="1" u="sng" dirty="0">
                <a:solidFill>
                  <a:srgbClr val="FFFF00"/>
                </a:solidFill>
              </a:rPr>
              <a:t>Suplentes do Cons. de Administração:</a:t>
            </a:r>
            <a:endParaRPr lang="pt-BR" dirty="0">
              <a:solidFill>
                <a:srgbClr val="FFFF00"/>
              </a:solidFill>
            </a:endParaRPr>
          </a:p>
          <a:p>
            <a:r>
              <a:rPr lang="pt-BR" dirty="0"/>
              <a:t>1º Maicon </a:t>
            </a:r>
            <a:r>
              <a:rPr lang="pt-BR" dirty="0" err="1"/>
              <a:t>Quinhones</a:t>
            </a:r>
            <a:r>
              <a:rPr lang="pt-BR" dirty="0"/>
              <a:t> Vicente Borges</a:t>
            </a:r>
          </a:p>
          <a:p>
            <a:r>
              <a:rPr lang="pt-BR" dirty="0"/>
              <a:t>2º Humberto </a:t>
            </a:r>
            <a:r>
              <a:rPr lang="pt-BR" dirty="0" err="1"/>
              <a:t>Arleo</a:t>
            </a:r>
            <a:r>
              <a:rPr lang="pt-BR" dirty="0"/>
              <a:t> Petrarca</a:t>
            </a:r>
          </a:p>
          <a:p>
            <a:r>
              <a:rPr lang="pt-BR" dirty="0"/>
              <a:t>3º Fabiano da Silva Camargo</a:t>
            </a:r>
          </a:p>
          <a:p>
            <a:r>
              <a:rPr lang="pt-BR" dirty="0"/>
              <a:t>4º </a:t>
            </a:r>
            <a:r>
              <a:rPr lang="pt-BR" dirty="0" err="1"/>
              <a:t>Gleidevan</a:t>
            </a:r>
            <a:r>
              <a:rPr lang="pt-BR" dirty="0"/>
              <a:t> de Moraes Marques </a:t>
            </a:r>
          </a:p>
          <a:p>
            <a:r>
              <a:rPr lang="pt-BR" dirty="0"/>
              <a:t>5º Leandro Castro Chaves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4123637-5EFD-4CCE-B408-67FAB53559CC}"/>
              </a:ext>
            </a:extLst>
          </p:cNvPr>
          <p:cNvSpPr txBox="1"/>
          <p:nvPr/>
        </p:nvSpPr>
        <p:spPr>
          <a:xfrm>
            <a:off x="6096000" y="1051560"/>
            <a:ext cx="51755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FF00"/>
                </a:solidFill>
              </a:rPr>
              <a:t>Conselho de Fiscal</a:t>
            </a:r>
            <a:endParaRPr lang="pt-BR" dirty="0">
              <a:solidFill>
                <a:srgbClr val="FFFF00"/>
              </a:solidFill>
            </a:endParaRPr>
          </a:p>
          <a:p>
            <a:r>
              <a:rPr lang="pt-BR" b="1" u="sng" dirty="0"/>
              <a:t>Titulares:</a:t>
            </a:r>
            <a:endParaRPr lang="pt-BR" dirty="0"/>
          </a:p>
          <a:p>
            <a:r>
              <a:rPr lang="pt-BR" b="1" dirty="0"/>
              <a:t># Carlos Conceição Munhoz Leite </a:t>
            </a:r>
            <a:endParaRPr lang="pt-BR" dirty="0"/>
          </a:p>
          <a:p>
            <a:r>
              <a:rPr lang="pt-BR" b="1" dirty="0"/>
              <a:t># Márcio Araújo </a:t>
            </a:r>
            <a:endParaRPr lang="pt-BR" dirty="0"/>
          </a:p>
          <a:p>
            <a:pPr lvl="0"/>
            <a:r>
              <a:rPr lang="pt-BR" b="1" dirty="0"/>
              <a:t>Carlos Eduardo </a:t>
            </a:r>
            <a:r>
              <a:rPr lang="pt-BR" b="1" dirty="0" err="1"/>
              <a:t>Gerszon</a:t>
            </a:r>
            <a:r>
              <a:rPr lang="pt-BR" b="1" dirty="0"/>
              <a:t> de Souza</a:t>
            </a:r>
            <a:r>
              <a:rPr lang="pt-BR" dirty="0"/>
              <a:t> </a:t>
            </a:r>
          </a:p>
          <a:p>
            <a:pPr lvl="0"/>
            <a:r>
              <a:rPr lang="pt-BR" b="1" dirty="0"/>
              <a:t>Marta Jaqueline Ramos Mendes</a:t>
            </a:r>
            <a:r>
              <a:rPr lang="pt-BR" dirty="0"/>
              <a:t> </a:t>
            </a:r>
          </a:p>
          <a:p>
            <a:pPr lvl="0"/>
            <a:r>
              <a:rPr lang="pt-BR" b="1" dirty="0"/>
              <a:t>Karine Helena Ribeiro Rodrigues</a:t>
            </a:r>
            <a:r>
              <a:rPr lang="pt-BR" dirty="0"/>
              <a:t> </a:t>
            </a:r>
          </a:p>
          <a:p>
            <a:endParaRPr lang="pt-BR" b="1" u="sng" dirty="0"/>
          </a:p>
          <a:p>
            <a:r>
              <a:rPr lang="pt-BR" b="1" u="sng" dirty="0">
                <a:solidFill>
                  <a:srgbClr val="FFFF00"/>
                </a:solidFill>
              </a:rPr>
              <a:t>Suplentes do Conselho Fiscal:</a:t>
            </a:r>
            <a:endParaRPr lang="pt-BR" dirty="0">
              <a:solidFill>
                <a:srgbClr val="FFFF00"/>
              </a:solidFill>
            </a:endParaRPr>
          </a:p>
          <a:p>
            <a:r>
              <a:rPr lang="pt-BR" dirty="0"/>
              <a:t>1º Valdirene</a:t>
            </a:r>
            <a:r>
              <a:rPr lang="pt-BR" b="1" dirty="0"/>
              <a:t> </a:t>
            </a:r>
            <a:r>
              <a:rPr lang="pt-BR" dirty="0"/>
              <a:t>Macedo dos Santos</a:t>
            </a:r>
          </a:p>
          <a:p>
            <a:r>
              <a:rPr lang="pt-BR" dirty="0"/>
              <a:t>2º </a:t>
            </a:r>
            <a:r>
              <a:rPr lang="pt-BR" dirty="0" err="1"/>
              <a:t>Graziele</a:t>
            </a:r>
            <a:r>
              <a:rPr lang="pt-BR" dirty="0"/>
              <a:t> </a:t>
            </a:r>
            <a:r>
              <a:rPr lang="pt-BR" dirty="0" err="1"/>
              <a:t>Soleimann</a:t>
            </a:r>
            <a:r>
              <a:rPr lang="pt-BR" dirty="0"/>
              <a:t> </a:t>
            </a:r>
          </a:p>
          <a:p>
            <a:r>
              <a:rPr lang="pt-BR" dirty="0"/>
              <a:t>3º Dani Beatriz Aguirre Vieira  </a:t>
            </a:r>
          </a:p>
          <a:p>
            <a:r>
              <a:rPr lang="pt-BR" dirty="0"/>
              <a:t>4º Paulo Afonso Rodrigues</a:t>
            </a:r>
          </a:p>
          <a:p>
            <a:r>
              <a:rPr lang="pt-BR" dirty="0"/>
              <a:t>5º Maria Elizabeth H. Mello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751328"/>
      </p:ext>
    </p:extLst>
  </p:cSld>
  <p:clrMapOvr>
    <a:masterClrMapping/>
  </p:clrMapOvr>
  <p:transition spd="slow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AACFA0-BB4D-49F1-8FF5-AEBBB7103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2" y="369116"/>
            <a:ext cx="10875628" cy="62749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>
                <a:solidFill>
                  <a:srgbClr val="FFFF00"/>
                </a:solidFill>
              </a:rPr>
              <a:t>Sede do IPRESG</a:t>
            </a:r>
          </a:p>
          <a:p>
            <a:pPr marL="0" indent="0">
              <a:buNone/>
            </a:pPr>
            <a:endParaRPr lang="pt-BR" sz="30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7E856A-D047-4DEC-9E99-B8348EA8C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08" y="2083239"/>
            <a:ext cx="5049829" cy="284671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755DDBE-77C8-480E-9BF8-87431EF55E18}"/>
              </a:ext>
            </a:extLst>
          </p:cNvPr>
          <p:cNvSpPr txBox="1"/>
          <p:nvPr/>
        </p:nvSpPr>
        <p:spPr>
          <a:xfrm>
            <a:off x="478172" y="5080958"/>
            <a:ext cx="5180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Este imóvel foi adquirido pelo IPRESG em 2008.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36A3AC6-16C7-4D97-B2AB-7D09467325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834" y="2083239"/>
            <a:ext cx="6082748" cy="284671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FDC8B7E-295E-4AD9-BA26-22F5EED5CA1F}"/>
              </a:ext>
            </a:extLst>
          </p:cNvPr>
          <p:cNvSpPr txBox="1"/>
          <p:nvPr/>
        </p:nvSpPr>
        <p:spPr>
          <a:xfrm>
            <a:off x="6021238" y="5167223"/>
            <a:ext cx="5831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Contratamos uma empresa para fazer a demolição do imóvel para o começo da obra. </a:t>
            </a:r>
          </a:p>
        </p:txBody>
      </p:sp>
    </p:spTree>
    <p:extLst>
      <p:ext uri="{BB962C8B-B14F-4D97-AF65-F5344CB8AC3E}">
        <p14:creationId xmlns:p14="http://schemas.microsoft.com/office/powerpoint/2010/main" val="4143608591"/>
      </p:ext>
    </p:extLst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E08F07D2-A118-45C4-B4A6-E57CD44C6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1" y="347472"/>
            <a:ext cx="11937065" cy="6382512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0B36030-F2EA-4ADD-AC65-63C912D8750A}"/>
              </a:ext>
            </a:extLst>
          </p:cNvPr>
          <p:cNvSpPr txBox="1"/>
          <p:nvPr/>
        </p:nvSpPr>
        <p:spPr>
          <a:xfrm>
            <a:off x="7031736" y="5477256"/>
            <a:ext cx="4297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Rua Barão de São Gabriel, 769</a:t>
            </a:r>
          </a:p>
        </p:txBody>
      </p:sp>
    </p:spTree>
    <p:extLst>
      <p:ext uri="{BB962C8B-B14F-4D97-AF65-F5344CB8AC3E}">
        <p14:creationId xmlns:p14="http://schemas.microsoft.com/office/powerpoint/2010/main" val="653928533"/>
      </p:ext>
    </p:extLst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BA98DB-E197-4DDE-8EEB-FDAA9C8D5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44" y="1143000"/>
            <a:ext cx="10817524" cy="5105400"/>
          </a:xfrm>
        </p:spPr>
        <p:txBody>
          <a:bodyPr/>
          <a:lstStyle/>
          <a:p>
            <a:pPr algn="just"/>
            <a:r>
              <a:rPr lang="pt-BR" sz="3200" dirty="0"/>
              <a:t>A Tomada de Preços nº 013/2018, foi publicada dia 23/10, para a contratação da Empresa que irá realizar a obra. As propostas serão abertas dia 09/11/18.</a:t>
            </a:r>
          </a:p>
          <a:p>
            <a:pPr marL="0" indent="0">
              <a:buNone/>
            </a:pPr>
            <a:endParaRPr lang="pt-BR" sz="3200" dirty="0"/>
          </a:p>
          <a:p>
            <a:r>
              <a:rPr lang="pt-BR" sz="3200" b="1" dirty="0">
                <a:solidFill>
                  <a:srgbClr val="FFFF00"/>
                </a:solidFill>
              </a:rPr>
              <a:t>Nossa meta é até o final do ano estar com a obra em andamento.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9235477"/>
      </p:ext>
    </p:extLst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6D4D4-16DD-47A0-96E2-FC9E2A22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Concurso</a:t>
            </a:r>
            <a:r>
              <a:rPr lang="pt-BR" dirty="0"/>
              <a:t> </a:t>
            </a:r>
            <a:r>
              <a:rPr lang="pt-BR" b="1" dirty="0">
                <a:solidFill>
                  <a:srgbClr val="FFFF00"/>
                </a:solidFill>
              </a:rPr>
              <a:t>Público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E75281-6167-4BD9-9118-0E2914521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85" y="1440612"/>
            <a:ext cx="11179833" cy="4807788"/>
          </a:xfrm>
        </p:spPr>
        <p:txBody>
          <a:bodyPr>
            <a:noAutofit/>
          </a:bodyPr>
          <a:lstStyle/>
          <a:p>
            <a:r>
              <a:rPr lang="pt-BR" sz="3200" dirty="0"/>
              <a:t>Contrato com a Empresa Legalle – </a:t>
            </a:r>
            <a:r>
              <a:rPr lang="pt-BR" sz="3200" u="sng" dirty="0"/>
              <a:t>R$ 7.300,00</a:t>
            </a:r>
          </a:p>
          <a:p>
            <a:r>
              <a:rPr lang="pt-BR" sz="3200" dirty="0"/>
              <a:t>Entrada de valor referente as inscrições: </a:t>
            </a:r>
            <a:r>
              <a:rPr lang="pt-BR" sz="3200" u="sng" dirty="0"/>
              <a:t>R$ 13.440,00</a:t>
            </a:r>
          </a:p>
          <a:p>
            <a:r>
              <a:rPr lang="pt-BR" sz="3200" dirty="0"/>
              <a:t>Número de inscritos:</a:t>
            </a:r>
          </a:p>
          <a:p>
            <a:pPr lvl="2"/>
            <a:r>
              <a:rPr lang="pt-BR" sz="3200" dirty="0"/>
              <a:t>Agente Previdenciário: 347</a:t>
            </a:r>
          </a:p>
          <a:p>
            <a:pPr lvl="2"/>
            <a:r>
              <a:rPr lang="pt-BR" sz="3200" dirty="0"/>
              <a:t>Contador: 19</a:t>
            </a:r>
          </a:p>
          <a:p>
            <a:pPr lvl="2"/>
            <a:r>
              <a:rPr lang="pt-BR" sz="3200" dirty="0"/>
              <a:t>Prova dia 30/09/2018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31C1996-8B3A-49B8-94DF-F053D06F9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67727" y="3919346"/>
            <a:ext cx="5224270" cy="29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11826"/>
      </p:ext>
    </p:extLst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AAE05EA-E577-49A8-8D4B-14C47AFE7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02" y="81951"/>
            <a:ext cx="5503652" cy="6694098"/>
          </a:xfr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2D626CE-052C-4B13-90FC-81C9D0159CBA}"/>
              </a:ext>
            </a:extLst>
          </p:cNvPr>
          <p:cNvSpPr txBox="1"/>
          <p:nvPr/>
        </p:nvSpPr>
        <p:spPr>
          <a:xfrm>
            <a:off x="405442" y="1690777"/>
            <a:ext cx="239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PORTARIA Nº 073/18, DE 18/04/2018.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169A1F5-E898-4794-980F-75061C31E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271" y="1893498"/>
            <a:ext cx="3381556" cy="217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66766"/>
      </p:ext>
    </p:extLst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61E073-676E-45EC-A740-464D6A81B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390" y="681488"/>
            <a:ext cx="9204464" cy="1604512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Reformulamos e modernizamos o site do Ipresg. Ainda não está como gostaríamos.</a:t>
            </a:r>
          </a:p>
          <a:p>
            <a:pPr algn="ctr"/>
            <a:endParaRPr lang="pt-BR" sz="2800" dirty="0"/>
          </a:p>
          <a:p>
            <a:pPr algn="ctr"/>
            <a:endParaRPr lang="pt-BR" sz="2800" dirty="0"/>
          </a:p>
        </p:txBody>
      </p:sp>
      <p:pic>
        <p:nvPicPr>
          <p:cNvPr id="2052" name="Picture 4" descr="Resultado de imagem para imagem podemos melhorar">
            <a:extLst>
              <a:ext uri="{FF2B5EF4-FFF2-40B4-BE49-F238E27FC236}">
                <a16:creationId xmlns:a16="http://schemas.microsoft.com/office/drawing/2014/main" id="{277BA6BE-A48E-4D7D-BF62-C0B33CC70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86" y="2383317"/>
            <a:ext cx="3665238" cy="27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9B20215-136E-465C-B9F4-5BD9BFE05894}"/>
              </a:ext>
            </a:extLst>
          </p:cNvPr>
          <p:cNvSpPr txBox="1"/>
          <p:nvPr/>
        </p:nvSpPr>
        <p:spPr>
          <a:xfrm>
            <a:off x="8321040" y="2183252"/>
            <a:ext cx="30255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</a:rPr>
              <a:t>Temos uma reunião agendada para o dia 08/11 com a empresa BST para tratar da reformulação do site.</a:t>
            </a:r>
          </a:p>
        </p:txBody>
      </p:sp>
    </p:spTree>
    <p:extLst>
      <p:ext uri="{BB962C8B-B14F-4D97-AF65-F5344CB8AC3E}">
        <p14:creationId xmlns:p14="http://schemas.microsoft.com/office/powerpoint/2010/main" val="930758251"/>
      </p:ext>
    </p:extLst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90160-002A-4193-A959-7E9496152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PRÓ-GESTÃO</a:t>
            </a:r>
            <a:b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UM PROGRAMA DE CERTIFICAÇÃO, QUE VISA O RECONHECIMENTO DAS BOAS PRÁTICAS DE GESTÃO ADOTADAS PELOS RPPS. A AVALIAÇÃO SERÁ EFETUADA POR ENTIDADE CERTIFICADORA EXTERNA CREDENCIADA.</a:t>
            </a:r>
            <a:br>
              <a:rPr lang="pt-BR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t-BR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programa visa incentivar os RPPS a adotarem melhores práticas de gestão e a busca do reconhecimento da excelência no serviço público.</a:t>
            </a:r>
            <a:endParaRPr lang="pt-B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2E2658-D58A-4591-BC65-ACF774E70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518914"/>
            <a:ext cx="10714878" cy="3729486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 algn="ctr">
              <a:buNone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Gabriel, foi o 2º RPPS no Estado, a aderir ao Programa Pró-Gestão do Governo Federal. </a:t>
            </a:r>
          </a:p>
        </p:txBody>
      </p:sp>
    </p:spTree>
    <p:extLst>
      <p:ext uri="{BB962C8B-B14F-4D97-AF65-F5344CB8AC3E}">
        <p14:creationId xmlns:p14="http://schemas.microsoft.com/office/powerpoint/2010/main" val="2675965897"/>
      </p:ext>
    </p:extLst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41D06F-2E66-4752-96A4-A4366312E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PORTARIA Nº 150/2018, DE 28 DE AGOSTO DE 2018.</a:t>
            </a:r>
            <a:br>
              <a:rPr lang="pt-BR" dirty="0"/>
            </a:br>
            <a:r>
              <a:rPr lang="pt-BR" b="1" dirty="0"/>
              <a:t> </a:t>
            </a:r>
            <a:br>
              <a:rPr lang="pt-BR" dirty="0"/>
            </a:br>
            <a:br>
              <a:rPr lang="pt-BR" dirty="0"/>
            </a:br>
            <a:endParaRPr lang="pt-BR" b="1" dirty="0">
              <a:solidFill>
                <a:schemeClr val="accent1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9F7998-78F6-4241-A5BB-5232D9B07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020" y="1578792"/>
            <a:ext cx="11669086" cy="4915949"/>
          </a:xfrm>
        </p:spPr>
        <p:txBody>
          <a:bodyPr>
            <a:normAutofit/>
          </a:bodyPr>
          <a:lstStyle/>
          <a:p>
            <a:endParaRPr lang="pt-BR" sz="2800" dirty="0"/>
          </a:p>
          <a:p>
            <a:endParaRPr lang="pt-BR" dirty="0"/>
          </a:p>
        </p:txBody>
      </p:sp>
      <p:pic>
        <p:nvPicPr>
          <p:cNvPr id="1026" name="Picture 2" descr="Resultado de imagem para imagem de cÃ³digo de Ã©tica">
            <a:extLst>
              <a:ext uri="{FF2B5EF4-FFF2-40B4-BE49-F238E27FC236}">
                <a16:creationId xmlns:a16="http://schemas.microsoft.com/office/drawing/2014/main" id="{C43C286E-3D25-47D4-801A-1675651D8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02" y="2536885"/>
            <a:ext cx="6858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35847"/>
      </p:ext>
    </p:extLst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ABB9A2A-3154-4ED7-8E5A-AE56A49F3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50425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A76BF5-FE94-40BF-AA29-8D1D47DA1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01" y="493776"/>
            <a:ext cx="9991288" cy="5875761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b="1" dirty="0">
                <a:solidFill>
                  <a:srgbClr val="FFFF00"/>
                </a:solidFill>
              </a:rPr>
              <a:t>Em 2018 foram aposentados 32 Servidores.</a:t>
            </a:r>
          </a:p>
          <a:p>
            <a:pPr algn="ctr"/>
            <a:endParaRPr lang="pt-BR" sz="3200" dirty="0"/>
          </a:p>
          <a:p>
            <a:pPr marL="0" indent="0" algn="ctr">
              <a:buNone/>
            </a:pPr>
            <a:r>
              <a:rPr lang="pt-BR" sz="3200" dirty="0"/>
              <a:t>Depois de entregue todos os documentos, nenhum processo leva mais que 30 dias para tramitar junto ao IPRESG, Prefeitura e Tribunal de Contas.</a:t>
            </a:r>
          </a:p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 descr="Resultado de imagem para imagem de aposentadoria">
            <a:extLst>
              <a:ext uri="{FF2B5EF4-FFF2-40B4-BE49-F238E27FC236}">
                <a16:creationId xmlns:a16="http://schemas.microsoft.com/office/drawing/2014/main" id="{3A255164-3E80-4854-BE0C-835871875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78390"/>
            <a:ext cx="5169599" cy="218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802342"/>
      </p:ext>
    </p:extLst>
  </p:cSld>
  <p:clrMapOvr>
    <a:masterClrMapping/>
  </p:clrMapOvr>
  <p:transition spd="slow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imagem de whatsapp">
            <a:extLst>
              <a:ext uri="{FF2B5EF4-FFF2-40B4-BE49-F238E27FC236}">
                <a16:creationId xmlns:a16="http://schemas.microsoft.com/office/drawing/2014/main" id="{B692232F-CCD5-406D-97CF-2AE86D6751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39" y="1311215"/>
            <a:ext cx="7620000" cy="46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12967"/>
      </p:ext>
    </p:extLst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imagem de imprevistos">
            <a:extLst>
              <a:ext uri="{FF2B5EF4-FFF2-40B4-BE49-F238E27FC236}">
                <a16:creationId xmlns:a16="http://schemas.microsoft.com/office/drawing/2014/main" id="{9270DD0F-D99D-40D5-96EA-DF6870353A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71" y="704088"/>
            <a:ext cx="9435388" cy="53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3820"/>
      </p:ext>
    </p:extLst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18014-7A0A-4843-BEC4-364EA60C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3200" b="1" dirty="0"/>
              <a:t>Recolhimento do PASEP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BD27C0-64A6-4C50-BACF-AC7B04327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19" y="1543960"/>
            <a:ext cx="11010070" cy="4195481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Fomos notificados pela Receita Federal de Santa Maria, quanto ao não recolhimento do PASEP nos últimos 5 anos. </a:t>
            </a:r>
          </a:p>
          <a:p>
            <a:pPr algn="just"/>
            <a:r>
              <a:rPr lang="pt-BR" sz="3200" dirty="0"/>
              <a:t>Tivemos que, de forma emergencial, fazer um parcelamento em 60 vezes, o que está comprometendo o </a:t>
            </a:r>
            <a:r>
              <a:rPr lang="pt-BR" sz="3200" b="1" dirty="0">
                <a:solidFill>
                  <a:srgbClr val="FF0000"/>
                </a:solidFill>
              </a:rPr>
              <a:t>valor aproximado de R$ 17mil, acrescido ainda o valor do mês que é aproximadamente R$ 18 mil.</a:t>
            </a:r>
          </a:p>
        </p:txBody>
      </p:sp>
    </p:spTree>
    <p:extLst>
      <p:ext uri="{BB962C8B-B14F-4D97-AF65-F5344CB8AC3E}">
        <p14:creationId xmlns:p14="http://schemas.microsoft.com/office/powerpoint/2010/main" val="1749308833"/>
      </p:ext>
    </p:extLst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A67C2E-BB67-482B-86E2-780C8F34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30" y="220009"/>
            <a:ext cx="11089733" cy="6208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Ataque por hacker</a:t>
            </a:r>
          </a:p>
          <a:p>
            <a:endParaRPr lang="pt-BR" dirty="0"/>
          </a:p>
          <a:p>
            <a:pPr algn="just"/>
            <a:r>
              <a:rPr lang="pt-BR" sz="2800" dirty="0"/>
              <a:t>O </a:t>
            </a:r>
            <a:r>
              <a:rPr lang="pt-BR" sz="2800" b="1" dirty="0"/>
              <a:t>Instituto de Previdência dos Servidores Públicos Municipais – IPRESG</a:t>
            </a:r>
            <a:r>
              <a:rPr lang="pt-BR" sz="2800" dirty="0"/>
              <a:t>, no último dia 14/10/2018,  equipamento servidor do </a:t>
            </a:r>
            <a:r>
              <a:rPr lang="pt-BR" sz="2800" dirty="0" err="1"/>
              <a:t>Ipresg</a:t>
            </a:r>
            <a:r>
              <a:rPr lang="pt-BR" sz="2800" dirty="0"/>
              <a:t> sofreu uma infecção por hacker, após análises dos técnicos da Empresa Dueto, foi diagnosticado que arquivos presentes no servidor foram criptografados.</a:t>
            </a:r>
          </a:p>
          <a:p>
            <a:endParaRPr lang="pt-BR" dirty="0"/>
          </a:p>
          <a:p>
            <a:r>
              <a:rPr lang="pt-BR" sz="2800" b="1" dirty="0"/>
              <a:t>Esclarecemos que o ataque se deu unicamente no computador servidor do IPRESG, NÃO CAUSANDO NENHUM PREJUÍZO FINANCEIRO ao Instituto, não colocando em risco </a:t>
            </a:r>
            <a:r>
              <a:rPr lang="pt-BR" sz="2800" b="1" dirty="0">
                <a:solidFill>
                  <a:srgbClr val="FFFF00"/>
                </a:solidFill>
              </a:rPr>
              <a:t>os valores das aposentadorias dos segurados que estão depositados em Bancos Públicos (Banco do Brasil, Banrisul e Caixa Federal).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5711057"/>
      </p:ext>
    </p:extLst>
  </p:cSld>
  <p:clrMapOvr>
    <a:masterClrMapping/>
  </p:clrMapOvr>
  <p:transition spd="slow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AE2D2B-353D-47C1-BE9F-DCE415F2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"/>
            <a:ext cx="11464506" cy="6625087"/>
          </a:xfrm>
        </p:spPr>
        <p:txBody>
          <a:bodyPr/>
          <a:lstStyle/>
          <a:p>
            <a:pPr marL="0" indent="0" algn="ctr">
              <a:buNone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PLANEJAMENTO ESTRATÉGICO EXERCÍCIO 2019</a:t>
            </a:r>
          </a:p>
          <a:p>
            <a:pPr marL="0" indent="0" algn="ctr">
              <a:buNone/>
            </a:pPr>
            <a:endParaRPr lang="pt-BR" sz="2400" dirty="0"/>
          </a:p>
          <a:p>
            <a:pPr marL="0" indent="0" algn="ctr">
              <a:buNone/>
            </a:pPr>
            <a:r>
              <a:rPr lang="pt-BR" sz="2400" dirty="0"/>
              <a:t>Em conjunto com os Conselhos de Administração e Fiscal, iremos criar até 31/12/2018, o Planejamento Estratégico para 2019, documento que irá expressa ações definidas estrategicamente nos diversos segmentos que compõem o IPRESG, a serem implementadas a curto, médio e longo prazo.</a:t>
            </a:r>
          </a:p>
          <a:p>
            <a:pPr marL="0" indent="0" algn="ctr">
              <a:buNone/>
            </a:pPr>
            <a:r>
              <a:rPr lang="pt-BR" sz="2400" dirty="0"/>
              <a:t>Exemplos de ações:</a:t>
            </a:r>
          </a:p>
          <a:p>
            <a:pPr algn="ctr"/>
            <a:r>
              <a:rPr lang="pt-BR" sz="2400" dirty="0"/>
              <a:t>Atendimento humanizado </a:t>
            </a:r>
          </a:p>
          <a:p>
            <a:pPr algn="ctr"/>
            <a:r>
              <a:rPr lang="pt-BR" sz="2400"/>
              <a:t>Recadastramento </a:t>
            </a:r>
            <a:r>
              <a:rPr lang="pt-BR" sz="2400" dirty="0"/>
              <a:t>de segurados ativos</a:t>
            </a:r>
          </a:p>
          <a:p>
            <a:pPr algn="ctr"/>
            <a:r>
              <a:rPr lang="pt-BR" sz="2400" dirty="0"/>
              <a:t>Realizar eventos com seus aposentados e pensionistas</a:t>
            </a:r>
          </a:p>
          <a:p>
            <a:pPr algn="ctr"/>
            <a:r>
              <a:rPr lang="pt-BR" sz="2400" dirty="0"/>
              <a:t>Criar o Programa de Preparação para Aposentadoria – PPA</a:t>
            </a:r>
          </a:p>
          <a:p>
            <a:pPr algn="ctr"/>
            <a:r>
              <a:rPr lang="pt-BR" sz="2400" dirty="0"/>
              <a:t>Formação previdenciária para servidores ativos</a:t>
            </a:r>
          </a:p>
          <a:p>
            <a:pPr algn="ctr"/>
            <a:r>
              <a:rPr lang="pt-BR" sz="2400" dirty="0"/>
              <a:t>Capacitação dos servidores do Instituto e dos Conselheiros</a:t>
            </a:r>
          </a:p>
        </p:txBody>
      </p:sp>
    </p:spTree>
    <p:extLst>
      <p:ext uri="{BB962C8B-B14F-4D97-AF65-F5344CB8AC3E}">
        <p14:creationId xmlns:p14="http://schemas.microsoft.com/office/powerpoint/2010/main" val="690424350"/>
      </p:ext>
    </p:extLst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B7E1F6F-CAA1-4478-A3DE-E2E62CFD87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66491" y="1029719"/>
            <a:ext cx="8540151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 que o trabalho em equipe funcione, cada membro precisa usar a seguinte fórmula: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um punhado de bom senso,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duas xícaras de coleguismo,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uma jarra cheia dos objetivos do grupo,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 uma pitada de sincronismo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3200" b="0" i="0" u="none" strike="noStrike" cap="none" normalizeH="0" baseline="0" dirty="0">
              <a:ln>
                <a:noFill/>
              </a:ln>
              <a:solidFill>
                <a:srgbClr val="425067"/>
              </a:solidFill>
              <a:effectLst/>
              <a:latin typeface="Noto San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3200">
                <a:solidFill>
                  <a:srgbClr val="425067"/>
                </a:solidFill>
                <a:latin typeface="Noto Sans"/>
              </a:rPr>
              <a:t>                </a:t>
            </a:r>
            <a:r>
              <a:rPr kumimoji="0" lang="pt-BR" altLang="pt-BR" sz="3200" b="0" i="0" u="none" strike="noStrike" cap="none" normalizeH="0" baseline="0">
                <a:ln>
                  <a:noFill/>
                </a:ln>
                <a:solidFill>
                  <a:srgbClr val="425067"/>
                </a:solidFill>
                <a:effectLst/>
                <a:latin typeface="Noto Sans"/>
              </a:rPr>
              <a:t>Josianne</a:t>
            </a:r>
            <a:r>
              <a:rPr kumimoji="0" lang="pt-BR" altLang="pt-BR" sz="3200" b="0" i="0" u="none" strike="noStrike" cap="none" normalizeH="0" baseline="0" dirty="0">
                <a:ln>
                  <a:noFill/>
                </a:ln>
                <a:solidFill>
                  <a:srgbClr val="425067"/>
                </a:solidFill>
                <a:effectLst/>
                <a:latin typeface="Noto Sans"/>
              </a:rPr>
              <a:t> Corrêa Cardoso</a:t>
            </a:r>
            <a:endParaRPr kumimoji="0" lang="pt-BR" altLang="pt-B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Picture 4" descr="Resultado de imagem para trabalho em equipe">
            <a:extLst>
              <a:ext uri="{FF2B5EF4-FFF2-40B4-BE49-F238E27FC236}">
                <a16:creationId xmlns:a16="http://schemas.microsoft.com/office/drawing/2014/main" id="{2EE731C2-4BC6-43B2-ACAA-F74531E1C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3" y="4422529"/>
            <a:ext cx="4028636" cy="208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982697"/>
      </p:ext>
    </p:extLst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muito obrigada">
            <a:extLst>
              <a:ext uri="{FF2B5EF4-FFF2-40B4-BE49-F238E27FC236}">
                <a16:creationId xmlns:a16="http://schemas.microsoft.com/office/drawing/2014/main" id="{601225E7-313B-4DCC-8469-37F9F113C6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54" y="273665"/>
            <a:ext cx="571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F7A3B11-BC3E-49F9-A1BE-B2AF5A969E2A}"/>
              </a:ext>
            </a:extLst>
          </p:cNvPr>
          <p:cNvSpPr/>
          <p:nvPr/>
        </p:nvSpPr>
        <p:spPr>
          <a:xfrm>
            <a:off x="502920" y="2826127"/>
            <a:ext cx="91714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Contato IPRESG:</a:t>
            </a:r>
          </a:p>
          <a:p>
            <a:endParaRPr lang="pt-BR" sz="3200" dirty="0"/>
          </a:p>
          <a:p>
            <a:r>
              <a:rPr lang="pt-BR" sz="3200" dirty="0"/>
              <a:t>Tel.: 3232-0120</a:t>
            </a:r>
          </a:p>
          <a:p>
            <a:endParaRPr lang="pt-BR" sz="3200" dirty="0"/>
          </a:p>
          <a:p>
            <a:r>
              <a:rPr lang="pt-BR" sz="3200" dirty="0"/>
              <a:t>Site: </a:t>
            </a:r>
            <a:r>
              <a:rPr lang="pt-BR" sz="3200" dirty="0">
                <a:hlinkClick r:id="rId3"/>
              </a:rPr>
              <a:t>www.ipresg.com.br</a:t>
            </a:r>
            <a:endParaRPr lang="pt-BR" sz="3200" dirty="0"/>
          </a:p>
          <a:p>
            <a:endParaRPr lang="pt-BR" sz="3200" dirty="0"/>
          </a:p>
          <a:p>
            <a:r>
              <a:rPr lang="pt-BR" sz="3200" dirty="0" err="1"/>
              <a:t>Email</a:t>
            </a:r>
            <a:r>
              <a:rPr lang="pt-BR" sz="3200" dirty="0"/>
              <a:t>: </a:t>
            </a:r>
            <a:r>
              <a:rPr lang="pt-BR" sz="3200" dirty="0">
                <a:hlinkClick r:id="rId4"/>
              </a:rPr>
              <a:t>contato@ipresg.com.br</a:t>
            </a:r>
            <a:endParaRPr lang="pt-BR" sz="3200" dirty="0"/>
          </a:p>
          <a:p>
            <a:r>
              <a:rPr lang="pt-BR" sz="3200" dirty="0"/>
              <a:t>           presidencia@ipresg.com.br</a:t>
            </a:r>
          </a:p>
        </p:txBody>
      </p:sp>
    </p:spTree>
    <p:extLst>
      <p:ext uri="{BB962C8B-B14F-4D97-AF65-F5344CB8AC3E}">
        <p14:creationId xmlns:p14="http://schemas.microsoft.com/office/powerpoint/2010/main" val="2746384591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CF6AB-7189-4001-BC24-E510E29C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12" y="192659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Despesas mensais</a:t>
            </a:r>
            <a:br>
              <a:rPr lang="pt-BR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BR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94F9A8-5077-4FA6-880C-F3719EAAF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90" y="1060959"/>
            <a:ext cx="11997365" cy="560438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300" dirty="0"/>
              <a:t>IGAM (assessoria técnica e jurídica) – R$ 1.200,00</a:t>
            </a:r>
          </a:p>
          <a:p>
            <a:pPr algn="just"/>
            <a:r>
              <a:rPr lang="pt-BR" sz="3300" dirty="0"/>
              <a:t>Maurício Pinto (manutenção de informática) – R$ 650,00</a:t>
            </a:r>
          </a:p>
          <a:p>
            <a:pPr algn="just"/>
            <a:r>
              <a:rPr lang="pt-BR" sz="3300" dirty="0"/>
              <a:t>Dueto (Folha de pgto, Contabilidade, patrimônio...) – R$ 5.495,00</a:t>
            </a:r>
          </a:p>
          <a:p>
            <a:pPr algn="just"/>
            <a:r>
              <a:rPr lang="pt-BR" sz="3300" dirty="0"/>
              <a:t>Rosana Senger – Advogada – R$ 1.500,00</a:t>
            </a:r>
          </a:p>
          <a:p>
            <a:pPr algn="just"/>
            <a:r>
              <a:rPr lang="pt-BR" sz="3300" dirty="0"/>
              <a:t>Gestor Um – Parecer para aposentadoria e Cálculo Atuarial – R$ 650,00</a:t>
            </a:r>
          </a:p>
          <a:p>
            <a:pPr algn="just"/>
            <a:r>
              <a:rPr lang="pt-BR" sz="3300" dirty="0"/>
              <a:t>Qualitec (vigilância) – R$ 143,00</a:t>
            </a:r>
          </a:p>
          <a:p>
            <a:pPr algn="just"/>
            <a:r>
              <a:rPr lang="pt-BR" sz="3300" dirty="0"/>
              <a:t>Ciee (estagiárias) – R$ 2.171,40</a:t>
            </a:r>
          </a:p>
          <a:p>
            <a:pPr algn="just"/>
            <a:r>
              <a:rPr lang="pt-BR" sz="3300" dirty="0"/>
              <a:t>BST (site) – R$ 275,00</a:t>
            </a:r>
          </a:p>
          <a:p>
            <a:pPr algn="just"/>
            <a:r>
              <a:rPr lang="pt-BR" sz="3300" dirty="0"/>
              <a:t>Referência – R$ 650,00</a:t>
            </a:r>
          </a:p>
          <a:p>
            <a:pPr algn="just"/>
            <a:r>
              <a:rPr lang="pt-BR" sz="3300" dirty="0"/>
              <a:t>Água, Luz, Telefone e Internet – R$ 1.000,00 (média)</a:t>
            </a:r>
          </a:p>
          <a:p>
            <a:pPr algn="just"/>
            <a:r>
              <a:rPr lang="pt-BR" sz="3300" dirty="0"/>
              <a:t>Gratificações – R$ 12.500,00 </a:t>
            </a:r>
            <a:r>
              <a:rPr lang="pt-BR" sz="3100" dirty="0"/>
              <a:t>(3 Diretores, 1 Coordenadora e 2 Assessoras)</a:t>
            </a:r>
            <a:endParaRPr lang="pt-BR" sz="3300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6358300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B0481C-B2CD-41BF-9B4C-C2A080FEF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85" y="1273834"/>
            <a:ext cx="10739887" cy="5584166"/>
          </a:xfrm>
        </p:spPr>
        <p:txBody>
          <a:bodyPr>
            <a:normAutofit/>
          </a:bodyPr>
          <a:lstStyle/>
          <a:p>
            <a:r>
              <a:rPr lang="pt-BR" sz="3200" u="sng" dirty="0"/>
              <a:t>Folha de Pagamento mensal:</a:t>
            </a:r>
            <a:r>
              <a:rPr lang="pt-BR" sz="3200" dirty="0"/>
              <a:t> </a:t>
            </a:r>
            <a:r>
              <a:rPr lang="pt-BR" sz="3200" b="1" dirty="0">
                <a:solidFill>
                  <a:srgbClr val="FFFF00"/>
                </a:solidFill>
              </a:rPr>
              <a:t>R$ 935.897,77 (bruto)</a:t>
            </a:r>
          </a:p>
          <a:p>
            <a:pPr marL="0" indent="0">
              <a:buNone/>
            </a:pPr>
            <a:endParaRPr lang="pt-BR" sz="3200" dirty="0"/>
          </a:p>
          <a:p>
            <a:r>
              <a:rPr lang="pt-BR" sz="3200" u="sng" dirty="0"/>
              <a:t>Total de segurados: </a:t>
            </a:r>
            <a:r>
              <a:rPr lang="pt-BR" sz="3200" b="1" dirty="0">
                <a:solidFill>
                  <a:srgbClr val="FFFF00"/>
                </a:solidFill>
              </a:rPr>
              <a:t>325</a:t>
            </a:r>
            <a:r>
              <a:rPr lang="pt-BR" sz="3200" dirty="0"/>
              <a:t> (Auxílio Doença, Licença Maternidade, Aposentados, Pensionistas e Servidores do Ipresg e Médicos peritos)</a:t>
            </a:r>
          </a:p>
        </p:txBody>
      </p:sp>
    </p:spTree>
    <p:extLst>
      <p:ext uri="{BB962C8B-B14F-4D97-AF65-F5344CB8AC3E}">
        <p14:creationId xmlns:p14="http://schemas.microsoft.com/office/powerpoint/2010/main" val="3929681964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91ABC-86F5-4033-A2DA-64134F6F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80" y="202552"/>
            <a:ext cx="11447252" cy="2005810"/>
          </a:xfrm>
        </p:spPr>
        <p:txBody>
          <a:bodyPr/>
          <a:lstStyle/>
          <a:p>
            <a:pPr algn="ctr"/>
            <a:r>
              <a:rPr lang="pt-BR" dirty="0"/>
              <a:t>Taxa de Administração</a:t>
            </a:r>
            <a:br>
              <a:rPr lang="pt-BR" dirty="0"/>
            </a:br>
            <a:r>
              <a:rPr lang="pt-BR" sz="2000" dirty="0"/>
              <a:t>É o percentual estabelecido em lei de cada ente, no nosso caso é 2%, para custear as despesas correntes e de capital necessárias à organização e ao funcionamento da unidade gestora do RPPS, no caso o IPRESG.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E16978-1913-45E8-9841-8AFC54BA9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268" y="2238554"/>
            <a:ext cx="10425404" cy="4195481"/>
          </a:xfrm>
        </p:spPr>
        <p:txBody>
          <a:bodyPr>
            <a:normAutofit/>
          </a:bodyPr>
          <a:lstStyle/>
          <a:p>
            <a:r>
              <a:rPr lang="pt-BR" sz="2800" dirty="0"/>
              <a:t>R$ 635.072,58 para 2018 ficando R$ 52.922,71 por mês</a:t>
            </a:r>
          </a:p>
          <a:p>
            <a:r>
              <a:rPr lang="pt-BR" sz="2800" dirty="0"/>
              <a:t>Estamos gastando, entre todos os gastos, contratos, material de expediente, manutenção, estagiárias e gratificações dos servidores, </a:t>
            </a:r>
            <a:r>
              <a:rPr lang="pt-BR" sz="2800" b="1" dirty="0">
                <a:solidFill>
                  <a:srgbClr val="FFFF00"/>
                </a:solidFill>
              </a:rPr>
              <a:t>no máximo R$ 31.000,00 mensal.</a:t>
            </a:r>
          </a:p>
          <a:p>
            <a:pPr algn="just"/>
            <a:r>
              <a:rPr lang="pt-BR" sz="2800" dirty="0"/>
              <a:t>No final do ano a sobra será investida em fins previdenciários.</a:t>
            </a:r>
          </a:p>
          <a:p>
            <a:pPr algn="just"/>
            <a:r>
              <a:rPr lang="pt-BR" sz="2800" b="1" dirty="0">
                <a:solidFill>
                  <a:srgbClr val="FFFF00"/>
                </a:solidFill>
              </a:rPr>
              <a:t>Em 2017 sobrou o valor de R$ 177.150,43. </a:t>
            </a:r>
          </a:p>
        </p:txBody>
      </p:sp>
    </p:spTree>
    <p:extLst>
      <p:ext uri="{BB962C8B-B14F-4D97-AF65-F5344CB8AC3E}">
        <p14:creationId xmlns:p14="http://schemas.microsoft.com/office/powerpoint/2010/main" val="3680530836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B4FEE-D5AF-4094-AAC9-2E0AA948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481293"/>
            <a:ext cx="9404723" cy="140053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Algumas comparações das despesas no últimos quatro anos</a:t>
            </a:r>
          </a:p>
        </p:txBody>
      </p:sp>
      <p:pic>
        <p:nvPicPr>
          <p:cNvPr id="1026" name="Picture 2" descr="Resultado de imagem para imagem de comparaÃ§Ã£o">
            <a:extLst>
              <a:ext uri="{FF2B5EF4-FFF2-40B4-BE49-F238E27FC236}">
                <a16:creationId xmlns:a16="http://schemas.microsoft.com/office/drawing/2014/main" id="{073773E7-9C69-4C70-ABCC-D7ADBCF400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91701"/>
            <a:ext cx="5981699" cy="372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63312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E4852-F84C-4C30-8EB7-61E04B0C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519298"/>
            <a:ext cx="10274931" cy="871257"/>
          </a:xfrm>
        </p:spPr>
        <p:txBody>
          <a:bodyPr/>
          <a:lstStyle/>
          <a:p>
            <a:pPr algn="ctr"/>
            <a:r>
              <a:rPr lang="pt-BR" b="1" dirty="0"/>
              <a:t>Gastos com Diárias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040F41C-F2B5-42F9-9236-225A626965E6}"/>
              </a:ext>
            </a:extLst>
          </p:cNvPr>
          <p:cNvSpPr txBox="1"/>
          <p:nvPr/>
        </p:nvSpPr>
        <p:spPr>
          <a:xfrm>
            <a:off x="4025570" y="5207838"/>
            <a:ext cx="247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R$ 21.216,84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8F35EBF-42CD-4D4F-928A-417A8641E4E0}"/>
              </a:ext>
            </a:extLst>
          </p:cNvPr>
          <p:cNvSpPr txBox="1"/>
          <p:nvPr/>
        </p:nvSpPr>
        <p:spPr>
          <a:xfrm>
            <a:off x="6684394" y="5207838"/>
            <a:ext cx="247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R$ 11.039,30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1418BF4-5B54-453A-B621-E8159925559D}"/>
              </a:ext>
            </a:extLst>
          </p:cNvPr>
          <p:cNvSpPr txBox="1"/>
          <p:nvPr/>
        </p:nvSpPr>
        <p:spPr>
          <a:xfrm>
            <a:off x="9531472" y="5158596"/>
            <a:ext cx="216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R$ 5.850,00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D5C6440-DA12-4809-A4D5-CE7FA1E6A08D}"/>
              </a:ext>
            </a:extLst>
          </p:cNvPr>
          <p:cNvSpPr txBox="1"/>
          <p:nvPr/>
        </p:nvSpPr>
        <p:spPr>
          <a:xfrm flipH="1">
            <a:off x="646111" y="5982958"/>
            <a:ext cx="1105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Dados retirados do Site do Tribunal de Contas do Estado</a:t>
            </a:r>
          </a:p>
          <a:p>
            <a:r>
              <a:rPr lang="pt-BR" dirty="0"/>
              <a:t>www.tce.rs.gov.br – Controle Social 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E4215DB-C013-46BE-9248-F2DD7BC203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653101"/>
              </p:ext>
            </p:extLst>
          </p:nvPr>
        </p:nvGraphicFramePr>
        <p:xfrm>
          <a:off x="495299" y="1323975"/>
          <a:ext cx="11610975" cy="3920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C1823922-85FF-437E-9EFB-8018DC7F1D15}"/>
              </a:ext>
            </a:extLst>
          </p:cNvPr>
          <p:cNvSpPr txBox="1"/>
          <p:nvPr/>
        </p:nvSpPr>
        <p:spPr>
          <a:xfrm>
            <a:off x="1320470" y="5244860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R$ 39.857,16</a:t>
            </a:r>
          </a:p>
        </p:txBody>
      </p:sp>
    </p:spTree>
    <p:extLst>
      <p:ext uri="{BB962C8B-B14F-4D97-AF65-F5344CB8AC3E}">
        <p14:creationId xmlns:p14="http://schemas.microsoft.com/office/powerpoint/2010/main" val="262983900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F1A5B81A-8C4C-4393-97D5-D1F89BA75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53129"/>
              </p:ext>
            </p:extLst>
          </p:nvPr>
        </p:nvGraphicFramePr>
        <p:xfrm>
          <a:off x="603504" y="228600"/>
          <a:ext cx="11100816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02DB8A0-12B7-4F47-8F42-A6F7935B92CC}"/>
              </a:ext>
            </a:extLst>
          </p:cNvPr>
          <p:cNvSpPr txBox="1"/>
          <p:nvPr/>
        </p:nvSpPr>
        <p:spPr>
          <a:xfrm>
            <a:off x="1170432" y="5614416"/>
            <a:ext cx="245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R$ 12.721,15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760CAB7-195A-4924-ABAD-A04F20C7D7BC}"/>
              </a:ext>
            </a:extLst>
          </p:cNvPr>
          <p:cNvSpPr txBox="1"/>
          <p:nvPr/>
        </p:nvSpPr>
        <p:spPr>
          <a:xfrm>
            <a:off x="3941064" y="5715000"/>
            <a:ext cx="227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R$ 7.278,00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24327AE-137E-43E4-BD63-CB5EB16E71AF}"/>
              </a:ext>
            </a:extLst>
          </p:cNvPr>
          <p:cNvSpPr txBox="1"/>
          <p:nvPr/>
        </p:nvSpPr>
        <p:spPr>
          <a:xfrm>
            <a:off x="6803136" y="5715000"/>
            <a:ext cx="227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R$ 2.615,10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2CFB70-5D91-4F80-8A7E-EADAACF61C21}"/>
              </a:ext>
            </a:extLst>
          </p:cNvPr>
          <p:cNvSpPr txBox="1"/>
          <p:nvPr/>
        </p:nvSpPr>
        <p:spPr>
          <a:xfrm>
            <a:off x="9765792" y="5715000"/>
            <a:ext cx="193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R$ 206,00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B71EB79-7A84-4B95-8B01-E7E919397C2A}"/>
              </a:ext>
            </a:extLst>
          </p:cNvPr>
          <p:cNvSpPr/>
          <p:nvPr/>
        </p:nvSpPr>
        <p:spPr>
          <a:xfrm>
            <a:off x="781049" y="6324052"/>
            <a:ext cx="10448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Dados retirados do Site do Tribunal de Contas do Estado www.tce.rs.gov.br – Controle Social </a:t>
            </a:r>
          </a:p>
        </p:txBody>
      </p:sp>
    </p:spTree>
    <p:extLst>
      <p:ext uri="{BB962C8B-B14F-4D97-AF65-F5344CB8AC3E}">
        <p14:creationId xmlns:p14="http://schemas.microsoft.com/office/powerpoint/2010/main" val="4185293493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1519</Words>
  <Application>Microsoft Office PowerPoint</Application>
  <PresentationFormat>Widescreen</PresentationFormat>
  <Paragraphs>179</Paragraphs>
  <Slides>36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Arial</vt:lpstr>
      <vt:lpstr>Bauhaus 93</vt:lpstr>
      <vt:lpstr>Bernard MT Condensed</vt:lpstr>
      <vt:lpstr>Calibri</vt:lpstr>
      <vt:lpstr>Calibri Light</vt:lpstr>
      <vt:lpstr>Noto Sans</vt:lpstr>
      <vt:lpstr>Tahoma</vt:lpstr>
      <vt:lpstr>Tema do Office</vt:lpstr>
      <vt:lpstr>   IPRESG – Gestão 2017/2020           II Seminário de Gestão de RPPS     Relatório de Gestão  30/10/2018    Comprometimento e Responsabilidade</vt:lpstr>
      <vt:lpstr>EQUIPE DO IPRESG</vt:lpstr>
      <vt:lpstr>Apresentação do PowerPoint</vt:lpstr>
      <vt:lpstr>Despesas mensais  </vt:lpstr>
      <vt:lpstr>Apresentação do PowerPoint</vt:lpstr>
      <vt:lpstr>Taxa de Administração É o percentual estabelecido em lei de cada ente, no nosso caso é 2%, para custear as despesas correntes e de capital necessárias à organização e ao funcionamento da unidade gestora do RPPS, no caso o IPRESG.</vt:lpstr>
      <vt:lpstr>Algumas comparações das despesas no últimos quatro anos</vt:lpstr>
      <vt:lpstr>Gastos com Diárias</vt:lpstr>
      <vt:lpstr>Apresentação do PowerPoint</vt:lpstr>
      <vt:lpstr>Apresentação do PowerPoint</vt:lpstr>
      <vt:lpstr>Extrato Previdenciário</vt:lpstr>
      <vt:lpstr>Apresentação do PowerPoint</vt:lpstr>
      <vt:lpstr>Apresentação do PowerPoint</vt:lpstr>
      <vt:lpstr>   COMPREV - É a compensação financeira entre os Regimes Previdenciários, nos casos de contagem recíproca de tempo de contribuição para efeito de aposentadoria..   Dia 13/09 recebemos mais de R$ 55 mil de Comprev.     </vt:lpstr>
      <vt:lpstr>Apresentação do PowerPoint</vt:lpstr>
      <vt:lpstr>Em um ano e seis meses, em duas oportunidades o Prefeito esteve reunido com os Conselheiros:  </vt:lpstr>
      <vt:lpstr>Apresentação do PowerPoint</vt:lpstr>
      <vt:lpstr>Apresentação do PowerPoint</vt:lpstr>
      <vt:lpstr>Eleição para os Conselheiros</vt:lpstr>
      <vt:lpstr>Apresentação do PowerPoint</vt:lpstr>
      <vt:lpstr>Apresentação do PowerPoint</vt:lpstr>
      <vt:lpstr>Apresentação do PowerPoint</vt:lpstr>
      <vt:lpstr>Apresentação do PowerPoint</vt:lpstr>
      <vt:lpstr>Concurso Público</vt:lpstr>
      <vt:lpstr>Apresentação do PowerPoint</vt:lpstr>
      <vt:lpstr>Apresentação do PowerPoint</vt:lpstr>
      <vt:lpstr>PRÓ-GESTÃO É UM PROGRAMA DE CERTIFICAÇÃO, QUE VISA O RECONHECIMENTO DAS BOAS PRÁTICAS DE GESTÃO ADOTADAS PELOS RPPS. A AVALIAÇÃO SERÁ EFETUADA POR ENTIDADE CERTIFICADORA EXTERNA CREDENCIADA.  O programa visa incentivar os RPPS a adotarem melhores práticas de gestão e a busca do reconhecimento da excelência no serviço público.</vt:lpstr>
      <vt:lpstr>PORTARIA Nº 150/2018, DE 28 DE AGOSTO DE 2018.    </vt:lpstr>
      <vt:lpstr>Apresentação do PowerPoint</vt:lpstr>
      <vt:lpstr>Apresentação do PowerPoint</vt:lpstr>
      <vt:lpstr>Apresentação do PowerPoint</vt:lpstr>
      <vt:lpstr>Recolhimento do PASEP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IPRESG – Gestão 2017/2020           Obrigada pela participação!  Seminário de Gestão de RPPS – Out./2017      Comprometimento e Responsabilidade</dc:title>
  <dc:creator>Diretor Presidente</dc:creator>
  <cp:lastModifiedBy>Diretor Presidente</cp:lastModifiedBy>
  <cp:revision>115</cp:revision>
  <dcterms:created xsi:type="dcterms:W3CDTF">2017-10-18T13:05:46Z</dcterms:created>
  <dcterms:modified xsi:type="dcterms:W3CDTF">2019-11-05T15:23:17Z</dcterms:modified>
</cp:coreProperties>
</file>