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8"/>
  </p:notes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7" r:id="rId12"/>
    <p:sldId id="268" r:id="rId13"/>
    <p:sldId id="264" r:id="rId14"/>
    <p:sldId id="265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58068211665166"/>
          <c:y val="8.4631111106874032E-2"/>
          <c:w val="0.82680540730847252"/>
          <c:h val="0.780643182334937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Planilha1!$A$2:$A$8</c:f>
              <c:numCache>
                <c:formatCode>m/d/yyyy</c:formatCode>
                <c:ptCount val="7"/>
                <c:pt idx="0">
                  <c:v>42832</c:v>
                </c:pt>
                <c:pt idx="1">
                  <c:v>42864</c:v>
                </c:pt>
                <c:pt idx="2">
                  <c:v>42895</c:v>
                </c:pt>
                <c:pt idx="3">
                  <c:v>42927</c:v>
                </c:pt>
                <c:pt idx="4">
                  <c:v>42958</c:v>
                </c:pt>
                <c:pt idx="5">
                  <c:v>42991</c:v>
                </c:pt>
                <c:pt idx="6">
                  <c:v>43021</c:v>
                </c:pt>
              </c:numCache>
            </c:numRef>
          </c:cat>
          <c:val>
            <c:numRef>
              <c:f>Planilha1!$B$2:$B$8</c:f>
              <c:numCache>
                <c:formatCode>"R$"#,##0.00_);[Red]\("R$"#,##0.00\)</c:formatCode>
                <c:ptCount val="7"/>
                <c:pt idx="0">
                  <c:v>60846365.770000003</c:v>
                </c:pt>
                <c:pt idx="1">
                  <c:v>61289301.359999999</c:v>
                </c:pt>
                <c:pt idx="2">
                  <c:v>61096647.43</c:v>
                </c:pt>
                <c:pt idx="3">
                  <c:v>61770444.880000003</c:v>
                </c:pt>
                <c:pt idx="4">
                  <c:v>62798072.530000001</c:v>
                </c:pt>
                <c:pt idx="5">
                  <c:v>63160251.329999998</c:v>
                </c:pt>
                <c:pt idx="6">
                  <c:v>63645439.270000003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A4-4B78-896E-448B43EDD35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Coluna1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Planilha1!$A$2:$A$8</c:f>
              <c:numCache>
                <c:formatCode>m/d/yyyy</c:formatCode>
                <c:ptCount val="7"/>
                <c:pt idx="0">
                  <c:v>42832</c:v>
                </c:pt>
                <c:pt idx="1">
                  <c:v>42864</c:v>
                </c:pt>
                <c:pt idx="2">
                  <c:v>42895</c:v>
                </c:pt>
                <c:pt idx="3">
                  <c:v>42927</c:v>
                </c:pt>
                <c:pt idx="4">
                  <c:v>42958</c:v>
                </c:pt>
                <c:pt idx="5">
                  <c:v>42991</c:v>
                </c:pt>
                <c:pt idx="6">
                  <c:v>43021</c:v>
                </c:pt>
              </c:numCache>
            </c:numRef>
          </c:cat>
          <c:val>
            <c:numRef>
              <c:f>Planilha1!$C$2:$C$8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F8A4-4B78-896E-448B43EDD35B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Coluna2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Planilha1!$A$2:$A$8</c:f>
              <c:numCache>
                <c:formatCode>m/d/yyyy</c:formatCode>
                <c:ptCount val="7"/>
                <c:pt idx="0">
                  <c:v>42832</c:v>
                </c:pt>
                <c:pt idx="1">
                  <c:v>42864</c:v>
                </c:pt>
                <c:pt idx="2">
                  <c:v>42895</c:v>
                </c:pt>
                <c:pt idx="3">
                  <c:v>42927</c:v>
                </c:pt>
                <c:pt idx="4">
                  <c:v>42958</c:v>
                </c:pt>
                <c:pt idx="5">
                  <c:v>42991</c:v>
                </c:pt>
                <c:pt idx="6">
                  <c:v>43021</c:v>
                </c:pt>
              </c:numCache>
            </c:numRef>
          </c:cat>
          <c:val>
            <c:numRef>
              <c:f>Planilha1!$D$2:$D$8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F8A4-4B78-896E-448B43EDD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9804000"/>
        <c:axId val="460353104"/>
      </c:barChart>
      <c:dateAx>
        <c:axId val="31980400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60353104"/>
        <c:crosses val="autoZero"/>
        <c:auto val="1"/>
        <c:lblOffset val="100"/>
        <c:baseTimeUnit val="months"/>
      </c:dateAx>
      <c:valAx>
        <c:axId val="460353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#,##0.00_);[Red]\(&quot;R$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19804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86BC1-5BB4-4398-9205-22D777AD5802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9D9E5-8A1F-4CF9-8F55-953B593F85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231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00991"/>
      </p:ext>
    </p:extLst>
  </p:cSld>
  <p:clrMapOvr>
    <a:masterClrMapping/>
  </p:clrMapOvr>
  <p:transition spd="slow" advClick="0" advTm="30000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09464"/>
      </p:ext>
    </p:extLst>
  </p:cSld>
  <p:clrMapOvr>
    <a:masterClrMapping/>
  </p:clrMapOvr>
  <p:transition spd="slow" advClick="0" advTm="30000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3606398"/>
      </p:ext>
    </p:extLst>
  </p:cSld>
  <p:clrMapOvr>
    <a:masterClrMapping/>
  </p:clrMapOvr>
  <p:transition spd="slow" advClick="0" advTm="30000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4877457"/>
      </p:ext>
    </p:extLst>
  </p:cSld>
  <p:clrMapOvr>
    <a:masterClrMapping/>
  </p:clrMapOvr>
  <p:transition spd="slow" advClick="0" advTm="30000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718891"/>
      </p:ext>
    </p:extLst>
  </p:cSld>
  <p:clrMapOvr>
    <a:masterClrMapping/>
  </p:clrMapOvr>
  <p:transition spd="slow" advClick="0" advTm="30000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266875"/>
      </p:ext>
    </p:extLst>
  </p:cSld>
  <p:clrMapOvr>
    <a:masterClrMapping/>
  </p:clrMapOvr>
  <p:transition spd="slow" advClick="0" advTm="30000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44206"/>
      </p:ext>
    </p:extLst>
  </p:cSld>
  <p:clrMapOvr>
    <a:masterClrMapping/>
  </p:clrMapOvr>
  <p:transition spd="slow" advClick="0" advTm="30000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042519"/>
      </p:ext>
    </p:extLst>
  </p:cSld>
  <p:clrMapOvr>
    <a:masterClrMapping/>
  </p:clrMapOvr>
  <p:transition spd="slow" advClick="0" advTm="30000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563349"/>
      </p:ext>
    </p:extLst>
  </p:cSld>
  <p:clrMapOvr>
    <a:masterClrMapping/>
  </p:clrMapOvr>
  <p:transition spd="slow" advClick="0" advTm="30000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74485"/>
      </p:ext>
    </p:extLst>
  </p:cSld>
  <p:clrMapOvr>
    <a:masterClrMapping/>
  </p:clrMapOvr>
  <p:transition spd="slow" advClick="0" advTm="30000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502762"/>
      </p:ext>
    </p:extLst>
  </p:cSld>
  <p:clrMapOvr>
    <a:masterClrMapping/>
  </p:clrMapOvr>
  <p:transition spd="slow" advClick="0" advTm="30000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818897"/>
      </p:ext>
    </p:extLst>
  </p:cSld>
  <p:clrMapOvr>
    <a:masterClrMapping/>
  </p:clrMapOvr>
  <p:transition spd="slow" advClick="0" advTm="30000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959811"/>
      </p:ext>
    </p:extLst>
  </p:cSld>
  <p:clrMapOvr>
    <a:masterClrMapping/>
  </p:clrMapOvr>
  <p:transition spd="slow" advClick="0" advTm="30000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459145"/>
      </p:ext>
    </p:extLst>
  </p:cSld>
  <p:clrMapOvr>
    <a:masterClrMapping/>
  </p:clrMapOvr>
  <p:transition spd="slow" advClick="0" advTm="30000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5595778"/>
      </p:ext>
    </p:extLst>
  </p:cSld>
  <p:clrMapOvr>
    <a:masterClrMapping/>
  </p:clrMapOvr>
  <p:transition spd="slow" advClick="0" advTm="30000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994772"/>
      </p:ext>
    </p:extLst>
  </p:cSld>
  <p:clrMapOvr>
    <a:masterClrMapping/>
  </p:clrMapOvr>
  <p:transition spd="slow" advClick="0" advTm="30000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294273"/>
      </p:ext>
    </p:extLst>
  </p:cSld>
  <p:clrMapOvr>
    <a:masterClrMapping/>
  </p:clrMapOvr>
  <p:transition spd="slow" advClick="0" advTm="30000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8930375-8AD1-4EED-AD19-E3A9FF6E9E5D}" type="datetimeFigureOut">
              <a:rPr lang="pt-BR" smtClean="0"/>
              <a:t>17/10/2019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B918-A4FA-429E-BF09-D0E4FE50D7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4394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ransition spd="slow" advClick="0" advTm="30000">
    <p:split orient="vert"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to@ipresg.com.br" TargetMode="External"/><Relationship Id="rId2" Type="http://schemas.openxmlformats.org/officeDocument/2006/relationships/hyperlink" Target="http://www.ipresg.com.b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 de Texto 2">
            <a:extLst>
              <a:ext uri="{FF2B5EF4-FFF2-40B4-BE49-F238E27FC236}">
                <a16:creationId xmlns:a16="http://schemas.microsoft.com/office/drawing/2014/main" id="{CF73E70A-542C-4398-8538-C491814CF84C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1524000" y="1122363"/>
            <a:ext cx="9144000" cy="44838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IPRESG – Gestão 2017/2020</a:t>
            </a:r>
            <a:br>
              <a:rPr lang="pt-BR" sz="3200" b="1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2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Obrigada pela participação!</a:t>
            </a:r>
            <a:br>
              <a:rPr lang="pt-BR" sz="32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2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Seminário de Gestão de RPPS – Out./2017</a:t>
            </a:r>
            <a:br>
              <a:rPr lang="pt-BR" sz="24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200" dirty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3200" dirty="0">
                <a:solidFill>
                  <a:schemeClr val="accent4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pt-BR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anose="04030905020B02020C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Comprometimento e Responsabilidade</a:t>
            </a:r>
          </a:p>
        </p:txBody>
      </p:sp>
    </p:spTree>
    <p:extLst>
      <p:ext uri="{BB962C8B-B14F-4D97-AF65-F5344CB8AC3E}">
        <p14:creationId xmlns:p14="http://schemas.microsoft.com/office/powerpoint/2010/main" val="3152973229"/>
      </p:ext>
    </p:extLst>
  </p:cSld>
  <p:clrMapOvr>
    <a:masterClrMapping/>
  </p:clrMapOvr>
  <p:transition spd="slow" advClick="0" advTm="27618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C4F5D-0867-4E9D-AE09-5D5C8C11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VALORES DO IPRESG EM 13/10/2017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A6460EF-5185-4FF6-B01A-28637588C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599330" cy="4195481"/>
          </a:xfrm>
        </p:spPr>
        <p:txBody>
          <a:bodyPr>
            <a:noAutofit/>
          </a:bodyPr>
          <a:lstStyle/>
          <a:p>
            <a:r>
              <a:rPr lang="pt-BR" sz="2800" dirty="0"/>
              <a:t>Caixa Federal – R$ 29.054.548,30</a:t>
            </a:r>
          </a:p>
          <a:p>
            <a:r>
              <a:rPr lang="pt-BR" sz="2800" dirty="0"/>
              <a:t>Banco do Brasil – R$ 25.478.532,70</a:t>
            </a:r>
          </a:p>
          <a:p>
            <a:r>
              <a:rPr lang="pt-BR" sz="2800" dirty="0"/>
              <a:t>Banrisul – R$ 7.125.309,74</a:t>
            </a:r>
          </a:p>
          <a:p>
            <a:r>
              <a:rPr lang="pt-BR" sz="2800" dirty="0"/>
              <a:t>Austro Capital – R$ 1.987.048,53</a:t>
            </a:r>
          </a:p>
          <a:p>
            <a:pPr marL="0" indent="0" algn="ctr">
              <a:buNone/>
            </a:pPr>
            <a:endParaRPr lang="pt-BR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DO CAPITAL FINANCEIRO DO IPRESG: R$ 63.645.439,27</a:t>
            </a:r>
          </a:p>
          <a:p>
            <a:pPr marL="0" indent="0" algn="ctr">
              <a:buNone/>
            </a:pP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APLICADOS EM DIVERSAS CARTEIRAS DE INVESTIMENTOS DE BAIXO RISCO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9480155"/>
      </p:ext>
    </p:extLst>
  </p:cSld>
  <p:clrMapOvr>
    <a:masterClrMapping/>
  </p:clrMapOvr>
  <p:transition spd="slow" advClick="0" advTm="30000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324C57-235F-4F01-8827-C3102A6C1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EVOLUÇÃO PATRIMONIAL DO IPRESG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0202DB78-04B3-4475-AF2C-9C6CCE1F1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081915"/>
              </p:ext>
            </p:extLst>
          </p:nvPr>
        </p:nvGraphicFramePr>
        <p:xfrm>
          <a:off x="1103313" y="2052638"/>
          <a:ext cx="894715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954655328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16866689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PERÍODO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EVOLUÇÃO PATRIMONIAL R$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615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04/11/2016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R$ 57.445.413,64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2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06/01/2017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R$ 58.398.347,61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709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07/03/2017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R$ 60.365.132,81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753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07/04/2017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R$ 60.846.365,77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659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09/05/2017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R$ 61.289.301,36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338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09/06/2017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R$ 61.096.647,43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582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11/07/2017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R$ 61.770.444,88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709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11/08/2017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R$ 62.798.072,53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053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13/09/2017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R$ 63.160.251,33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340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13/10/2017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R$ 63.645.439,27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774790"/>
                  </a:ext>
                </a:extLst>
              </a:tr>
            </a:tbl>
          </a:graphicData>
        </a:graphic>
      </p:graphicFrame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7260EEE-0DEE-4AD9-A748-DF7A2D8DA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75657" y="6248345"/>
            <a:ext cx="3531290" cy="304801"/>
          </a:xfrm>
        </p:spPr>
        <p:txBody>
          <a:bodyPr/>
          <a:lstStyle/>
          <a:p>
            <a:r>
              <a:rPr lang="pt-BR" sz="800" dirty="0"/>
              <a:t>Fonte: Referência Gestão e Risco</a:t>
            </a:r>
          </a:p>
        </p:txBody>
      </p:sp>
    </p:spTree>
    <p:extLst>
      <p:ext uri="{BB962C8B-B14F-4D97-AF65-F5344CB8AC3E}">
        <p14:creationId xmlns:p14="http://schemas.microsoft.com/office/powerpoint/2010/main" val="2109243081"/>
      </p:ext>
    </p:extLst>
  </p:cSld>
  <p:clrMapOvr>
    <a:masterClrMapping/>
  </p:clrMapOvr>
  <p:transition spd="slow" advClick="0" advTm="30000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E6E41-D0CD-49CE-A61D-2C27818A3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/>
              <a:t>EVOLUÇÃO PATRIMONIAL DO IPRESG</a:t>
            </a:r>
            <a:endParaRPr lang="pt-BR" dirty="0"/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206FE41E-9121-4B08-85FA-A79B57B81C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87557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447391"/>
      </p:ext>
    </p:extLst>
  </p:cSld>
  <p:clrMapOvr>
    <a:masterClrMapping/>
  </p:clrMapOvr>
  <p:transition spd="slow" advClick="0" advTm="30000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1D06F-2E66-4752-96A4-A4366312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accent1"/>
                </a:solidFill>
              </a:rPr>
              <a:t>Despesas Firmadas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9F7998-78F6-4241-A5BB-5232D9B07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1518407"/>
            <a:ext cx="11669086" cy="4915949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Contratação EPCI Curso GRPPS – R$ 4.000,00</a:t>
            </a:r>
          </a:p>
          <a:p>
            <a:pPr algn="just"/>
            <a:r>
              <a:rPr lang="pt-BR" sz="2800" dirty="0"/>
              <a:t>Contratação de Maurício Pinto ME (manutenção de informática) – R$ 650,00 mensais</a:t>
            </a:r>
          </a:p>
          <a:p>
            <a:pPr algn="just"/>
            <a:r>
              <a:rPr lang="pt-BR" sz="2800" dirty="0"/>
              <a:t>Contratação do IGAM (Assessoria Jurídica) – R$ 1.200,00 mensais</a:t>
            </a:r>
          </a:p>
          <a:p>
            <a:r>
              <a:rPr lang="pt-BR" sz="2800" dirty="0"/>
              <a:t>Gráfica Santa Terezinha (confecção folders) – R$ 1.545,00</a:t>
            </a:r>
          </a:p>
          <a:p>
            <a:pPr algn="just"/>
            <a:r>
              <a:rPr lang="pt-BR" sz="2800" dirty="0"/>
              <a:t>Contratação da Arquiteta Rosângela </a:t>
            </a:r>
            <a:r>
              <a:rPr lang="pt-BR" sz="2800" dirty="0" err="1"/>
              <a:t>Saccol</a:t>
            </a:r>
            <a:r>
              <a:rPr lang="pt-BR" sz="2800" dirty="0"/>
              <a:t> (projeto Sede </a:t>
            </a:r>
            <a:r>
              <a:rPr lang="pt-BR" sz="2800" dirty="0" err="1"/>
              <a:t>Ipresg</a:t>
            </a:r>
            <a:r>
              <a:rPr lang="pt-BR" sz="2800" dirty="0"/>
              <a:t>) – R$ 8.000,00</a:t>
            </a:r>
          </a:p>
          <a:p>
            <a:pPr algn="just"/>
            <a:r>
              <a:rPr lang="pt-BR" sz="2800" dirty="0"/>
              <a:t>Contratação da Gestor Um (Cálculo Atuarial) – R$ 950,00 (mensais)</a:t>
            </a:r>
          </a:p>
          <a:p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2535847"/>
      </p:ext>
    </p:extLst>
  </p:cSld>
  <p:clrMapOvr>
    <a:masterClrMapping/>
  </p:clrMapOvr>
  <p:transition spd="slow" advClick="0" advTm="30000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E4852-F84C-4C30-8EB7-61E04B0C7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accent1"/>
                </a:solidFill>
              </a:rPr>
              <a:t>Diárias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0D678-07D0-4503-8115-1A5C2077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Fabiana </a:t>
            </a:r>
            <a:r>
              <a:rPr lang="pt-BR" sz="2800" dirty="0" err="1"/>
              <a:t>Pohlmann</a:t>
            </a:r>
            <a:r>
              <a:rPr lang="pt-BR" sz="2800" dirty="0"/>
              <a:t> Machado – Presidente – 06</a:t>
            </a:r>
          </a:p>
          <a:p>
            <a:r>
              <a:rPr lang="pt-BR" sz="2800" dirty="0"/>
              <a:t>Márcio Fialho </a:t>
            </a:r>
            <a:r>
              <a:rPr lang="pt-BR" sz="2800" dirty="0" err="1"/>
              <a:t>Modernel</a:t>
            </a:r>
            <a:r>
              <a:rPr lang="pt-BR" sz="2800" dirty="0"/>
              <a:t> – Diretor Financeiro –  01</a:t>
            </a:r>
          </a:p>
          <a:p>
            <a:r>
              <a:rPr lang="pt-BR" sz="2800" dirty="0"/>
              <a:t>Cláudia Barboza – Coordenadora – 01</a:t>
            </a:r>
          </a:p>
          <a:p>
            <a:r>
              <a:rPr lang="pt-BR" sz="2800" dirty="0"/>
              <a:t>Julia </a:t>
            </a:r>
            <a:r>
              <a:rPr lang="pt-BR" sz="2800" dirty="0" err="1"/>
              <a:t>Erpen</a:t>
            </a:r>
            <a:r>
              <a:rPr lang="pt-BR" sz="2800" dirty="0"/>
              <a:t> – Contadora – 02</a:t>
            </a:r>
          </a:p>
          <a:p>
            <a:r>
              <a:rPr lang="pt-BR" sz="2800" dirty="0"/>
              <a:t>Luciana Rodrigues – Folha de Pagamento – 02</a:t>
            </a:r>
          </a:p>
          <a:p>
            <a:r>
              <a:rPr lang="pt-BR" sz="2800" dirty="0"/>
              <a:t>Jean Carlos Santos Paulo – Motorista - 01</a:t>
            </a:r>
          </a:p>
        </p:txBody>
      </p:sp>
    </p:spTree>
    <p:extLst>
      <p:ext uri="{BB962C8B-B14F-4D97-AF65-F5344CB8AC3E}">
        <p14:creationId xmlns:p14="http://schemas.microsoft.com/office/powerpoint/2010/main" val="2311468814"/>
      </p:ext>
    </p:extLst>
  </p:cSld>
  <p:clrMapOvr>
    <a:masterClrMapping/>
  </p:clrMapOvr>
  <p:transition spd="slow" advClick="0" advTm="30000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ADF2D7-64A7-44F0-A8BE-01DA4A7C22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15069" y="1893527"/>
            <a:ext cx="8330268" cy="419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pt-BR" altLang="pt-BR" sz="2800" b="1" dirty="0">
                <a:solidFill>
                  <a:schemeClr val="bg1"/>
                </a:solidFill>
              </a:rPr>
              <a:t>	“Prestará contas qualquer pessoa física </a:t>
            </a:r>
          </a:p>
          <a:p>
            <a:pPr algn="ctr">
              <a:buFontTx/>
              <a:buNone/>
            </a:pPr>
            <a:r>
              <a:rPr lang="pt-BR" altLang="pt-BR" sz="2800" b="1" dirty="0">
                <a:solidFill>
                  <a:schemeClr val="bg1"/>
                </a:solidFill>
              </a:rPr>
              <a:t>ou jurídica, pública ou privada, que</a:t>
            </a:r>
          </a:p>
          <a:p>
            <a:pPr algn="ctr">
              <a:buFontTx/>
              <a:buNone/>
            </a:pPr>
            <a:r>
              <a:rPr lang="pt-BR" altLang="pt-BR" sz="2800" b="1" dirty="0">
                <a:solidFill>
                  <a:schemeClr val="bg1"/>
                </a:solidFill>
              </a:rPr>
              <a:t>utilize e arrecade, guarde, gerencie ou</a:t>
            </a:r>
          </a:p>
          <a:p>
            <a:pPr algn="ctr">
              <a:buFontTx/>
              <a:buNone/>
            </a:pPr>
            <a:r>
              <a:rPr lang="pt-BR" altLang="pt-BR" sz="2800" b="1" dirty="0">
                <a:solidFill>
                  <a:schemeClr val="bg1"/>
                </a:solidFill>
              </a:rPr>
              <a:t>administre dinheiros, bens e valores públicos</a:t>
            </a:r>
          </a:p>
          <a:p>
            <a:pPr algn="ctr">
              <a:buFontTx/>
              <a:buNone/>
            </a:pPr>
            <a:r>
              <a:rPr lang="pt-BR" altLang="pt-BR" sz="2800" b="1" dirty="0">
                <a:solidFill>
                  <a:schemeClr val="bg1"/>
                </a:solidFill>
              </a:rPr>
              <a:t>ou pelos quais a União responda, ou que,</a:t>
            </a:r>
          </a:p>
          <a:p>
            <a:pPr algn="ctr">
              <a:buFontTx/>
              <a:buNone/>
            </a:pPr>
            <a:r>
              <a:rPr lang="pt-BR" altLang="pt-BR" sz="2800" b="1" dirty="0">
                <a:solidFill>
                  <a:schemeClr val="bg1"/>
                </a:solidFill>
              </a:rPr>
              <a:t>em nome desta, assuma obrigações de</a:t>
            </a:r>
          </a:p>
          <a:p>
            <a:pPr algn="ctr">
              <a:buFontTx/>
              <a:buNone/>
            </a:pPr>
            <a:r>
              <a:rPr lang="pt-BR" altLang="pt-BR" sz="2800" b="1" dirty="0">
                <a:solidFill>
                  <a:schemeClr val="bg1"/>
                </a:solidFill>
              </a:rPr>
              <a:t>natureza pecuniária.”</a:t>
            </a:r>
          </a:p>
          <a:p>
            <a:pPr>
              <a:buFontTx/>
              <a:buNone/>
            </a:pPr>
            <a:r>
              <a:rPr lang="pt-BR" altLang="pt-BR" sz="2800" b="1" i="1" dirty="0">
                <a:solidFill>
                  <a:schemeClr val="bg1"/>
                </a:solidFill>
              </a:rPr>
              <a:t> 						C.F. § único, Art. 70</a:t>
            </a:r>
          </a:p>
          <a:p>
            <a:pPr>
              <a:buFontTx/>
              <a:buNone/>
            </a:pPr>
            <a:endParaRPr lang="pt-BR" altLang="pt-BR" sz="2800" b="1" dirty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pt-BR" altLang="pt-BR" sz="2800" dirty="0">
              <a:solidFill>
                <a:schemeClr val="bg1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6D6EF5C-D754-44E3-8213-9501A129EAF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570140" y="66797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pt-BR" altLang="pt-BR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PRECEITO CONSTITUCIONAL</a:t>
            </a:r>
          </a:p>
        </p:txBody>
      </p:sp>
    </p:spTree>
    <p:extLst>
      <p:ext uri="{BB962C8B-B14F-4D97-AF65-F5344CB8AC3E}">
        <p14:creationId xmlns:p14="http://schemas.microsoft.com/office/powerpoint/2010/main" val="963351064"/>
      </p:ext>
    </p:extLst>
  </p:cSld>
  <p:clrMapOvr>
    <a:masterClrMapping/>
  </p:clrMapOvr>
  <p:transition spd="slow" advClick="0" advTm="30000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177E77-72E3-4558-94D3-E9959E11E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012" y="1266738"/>
            <a:ext cx="9143842" cy="49816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Contato IPRESG:</a:t>
            </a:r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r>
              <a:rPr lang="pt-BR" sz="2800" dirty="0"/>
              <a:t>Tel.: 3232-0120</a:t>
            </a:r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r>
              <a:rPr lang="pt-BR" sz="2800" dirty="0"/>
              <a:t>Site: </a:t>
            </a:r>
            <a:r>
              <a:rPr lang="pt-BR" sz="2800" dirty="0">
                <a:hlinkClick r:id="rId2"/>
              </a:rPr>
              <a:t>www.ipresg.com.br</a:t>
            </a:r>
            <a:endParaRPr lang="pt-BR" sz="2800" dirty="0"/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r>
              <a:rPr lang="pt-BR" sz="2800" dirty="0" err="1"/>
              <a:t>Email</a:t>
            </a:r>
            <a:r>
              <a:rPr lang="pt-BR" sz="2800" dirty="0"/>
              <a:t>: </a:t>
            </a:r>
            <a:r>
              <a:rPr lang="pt-BR" sz="2800" dirty="0">
                <a:hlinkClick r:id="rId3"/>
              </a:rPr>
              <a:t>contato@ipresg.com.br</a:t>
            </a:r>
            <a:endParaRPr lang="pt-BR" sz="2800" dirty="0"/>
          </a:p>
          <a:p>
            <a:pPr marL="0" indent="0">
              <a:buNone/>
            </a:pPr>
            <a:r>
              <a:rPr lang="pt-BR" sz="2800" dirty="0"/>
              <a:t>           presidencia@ipresg.com.br</a:t>
            </a:r>
          </a:p>
        </p:txBody>
      </p:sp>
    </p:spTree>
    <p:extLst>
      <p:ext uri="{BB962C8B-B14F-4D97-AF65-F5344CB8AC3E}">
        <p14:creationId xmlns:p14="http://schemas.microsoft.com/office/powerpoint/2010/main" val="1133684728"/>
      </p:ext>
    </p:extLst>
  </p:cSld>
  <p:clrMapOvr>
    <a:masterClrMapping/>
  </p:clrMapOvr>
  <p:transition spd="slow" advClick="0" advTm="30000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CF6AB-7189-4001-BC24-E510E29C7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612" y="192659"/>
            <a:ext cx="9404723" cy="140053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PRESTAÇÃO DE CONTAS  </a:t>
            </a:r>
            <a:br>
              <a:rPr lang="pt-BR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SEIS PRIMEIROS MESES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94F9A8-5077-4FA6-880C-F3719EAAF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2" y="1690688"/>
            <a:ext cx="11828477" cy="502889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dirty="0"/>
              <a:t>Foi solicitada uma Auditoria ao Controle Interno, referente aos três primeiros meses de gestão no </a:t>
            </a:r>
            <a:r>
              <a:rPr lang="pt-BR" sz="2800" dirty="0" err="1"/>
              <a:t>Ipresg</a:t>
            </a:r>
            <a:r>
              <a:rPr lang="pt-BR" sz="2800" dirty="0"/>
              <a:t> e providências foram adotadas afim de sanar algumas inconsistências.</a:t>
            </a:r>
          </a:p>
          <a:p>
            <a:pPr marL="0" indent="0">
              <a:buNone/>
            </a:pPr>
            <a:endParaRPr lang="pt-BR" sz="2800" dirty="0"/>
          </a:p>
          <a:p>
            <a:pPr algn="just"/>
            <a:r>
              <a:rPr lang="pt-BR" sz="2800" dirty="0"/>
              <a:t>Foram definidas ações de cortes com gastos de material de expediente e diárias.</a:t>
            </a:r>
          </a:p>
          <a:p>
            <a:pPr marL="0" indent="0">
              <a:buNone/>
            </a:pPr>
            <a:endParaRPr lang="pt-BR" sz="2800" dirty="0"/>
          </a:p>
          <a:p>
            <a:pPr algn="just"/>
            <a:r>
              <a:rPr lang="pt-BR" sz="2800" dirty="0"/>
              <a:t>Treinamento de três dias, </a:t>
            </a:r>
            <a:r>
              <a:rPr lang="pt-BR" sz="2800" u="sng" dirty="0"/>
              <a:t>em São Gabriel, para dez servidores</a:t>
            </a:r>
            <a:r>
              <a:rPr lang="pt-BR" sz="2800" dirty="0"/>
              <a:t>, visando a Certificação de Gestores do Regime Próprio de Previdência Social - CGRPPS, para comporem o Comitê de Investimentos do </a:t>
            </a:r>
            <a:r>
              <a:rPr lang="pt-BR" sz="2800" dirty="0" err="1"/>
              <a:t>Ipresg</a:t>
            </a:r>
            <a:r>
              <a:rPr lang="pt-BR" sz="28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358300"/>
      </p:ext>
    </p:extLst>
  </p:cSld>
  <p:clrMapOvr>
    <a:masterClrMapping/>
  </p:clrMapOvr>
  <p:transition spd="slow" advClick="0" advTm="30000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A76BF5-FE94-40BF-AA29-8D1D47DA1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06" y="864067"/>
            <a:ext cx="9991288" cy="5359166"/>
          </a:xfrm>
        </p:spPr>
        <p:txBody>
          <a:bodyPr/>
          <a:lstStyle/>
          <a:p>
            <a:r>
              <a:rPr lang="pt-BR" sz="2800" dirty="0"/>
              <a:t>Foram priorizados os Processos de Aposentadoria. </a:t>
            </a:r>
          </a:p>
          <a:p>
            <a:pPr marL="0" indent="0" algn="just">
              <a:buNone/>
            </a:pPr>
            <a:r>
              <a:rPr lang="pt-BR" sz="2800" dirty="0"/>
              <a:t>Até o dia 20/10/2017, foram aposentados </a:t>
            </a:r>
            <a:r>
              <a:rPr lang="pt-BR" sz="2800" b="1" u="sng" dirty="0"/>
              <a:t>31 servidores </a:t>
            </a:r>
            <a:r>
              <a:rPr lang="pt-BR" sz="2800" dirty="0"/>
              <a:t>e os demais processos estão em andamento;</a:t>
            </a:r>
          </a:p>
          <a:p>
            <a:pPr marL="0" indent="0">
              <a:buNone/>
            </a:pPr>
            <a:endParaRPr lang="pt-BR" sz="2800" dirty="0"/>
          </a:p>
          <a:p>
            <a:r>
              <a:rPr lang="pt-BR" sz="2800" dirty="0"/>
              <a:t>Contratação Emergencial de Contadora.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8909326"/>
      </p:ext>
    </p:extLst>
  </p:cSld>
  <p:clrMapOvr>
    <a:masterClrMapping/>
  </p:clrMapOvr>
  <p:transition spd="slow" advClick="0" advTm="30000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918DD40-0DE1-4F9F-8499-E65EAA931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31" y="394283"/>
            <a:ext cx="10615569" cy="5782680"/>
          </a:xfrm>
        </p:spPr>
        <p:txBody>
          <a:bodyPr/>
          <a:lstStyle/>
          <a:p>
            <a:pPr algn="just"/>
            <a:r>
              <a:rPr lang="pt-BR" sz="2800" dirty="0"/>
              <a:t>Implantação da integração da contabilidade e folha de pagamento, bem como, o início da conciliação bancária e ajustes contábeis para encaminhamento do PAD.  </a:t>
            </a:r>
          </a:p>
          <a:p>
            <a:pPr marL="0" indent="0">
              <a:buNone/>
            </a:pPr>
            <a:endParaRPr lang="pt-BR" sz="2800" dirty="0"/>
          </a:p>
          <a:p>
            <a:pPr algn="just"/>
            <a:r>
              <a:rPr lang="pt-BR" sz="2800" dirty="0"/>
              <a:t>Contratação de Profissional da área jurídica e atuaria, para conferência e emissão de pareceres dos processos de aposentadorias (empresa Gestor Um - Joel Fraga).</a:t>
            </a:r>
          </a:p>
          <a:p>
            <a:endParaRPr lang="pt-BR" sz="2800" dirty="0"/>
          </a:p>
          <a:p>
            <a:pPr algn="just"/>
            <a:r>
              <a:rPr lang="pt-BR" sz="2800" dirty="0"/>
              <a:t>Conciliação bancária que consiste na conferência do saldo financeiro com o saldo contábil.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7312407"/>
      </p:ext>
    </p:extLst>
  </p:cSld>
  <p:clrMapOvr>
    <a:masterClrMapping/>
  </p:clrMapOvr>
  <p:transition spd="slow" advClick="0" advTm="30000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EA822E-F01E-42EA-A16C-D28F4BDA9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62" y="562062"/>
            <a:ext cx="11325138" cy="5614901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Foram diagnosticados alguns servidores que receberam valores indevidos, </a:t>
            </a:r>
            <a:r>
              <a:rPr lang="pt-BR" sz="2800" u="sng" dirty="0"/>
              <a:t>todos foram chamados e registrado em ata a situação</a:t>
            </a:r>
            <a:r>
              <a:rPr lang="pt-BR" sz="2800" dirty="0"/>
              <a:t>, onde ocorreu o acerto para devolução dos valores aos cofres do </a:t>
            </a:r>
            <a:r>
              <a:rPr lang="pt-BR" sz="2800" dirty="0" err="1"/>
              <a:t>Ipresg</a:t>
            </a:r>
            <a:r>
              <a:rPr lang="pt-BR" sz="2800" dirty="0"/>
              <a:t>.</a:t>
            </a:r>
          </a:p>
          <a:p>
            <a:pPr marL="0" indent="0">
              <a:buNone/>
            </a:pPr>
            <a:endParaRPr lang="pt-BR" sz="2800" dirty="0"/>
          </a:p>
          <a:p>
            <a:pPr algn="just"/>
            <a:r>
              <a:rPr lang="pt-BR" sz="2800" dirty="0"/>
              <a:t>Foi diagnosticado dez servidores que estavam em Licença Saúde e recebendo valores como gratificações de escola técnica, difícil provimento, insalubridade, adicional noturno, </a:t>
            </a:r>
            <a:r>
              <a:rPr lang="pt-BR" sz="2800" dirty="0" err="1"/>
              <a:t>unidocência</a:t>
            </a:r>
            <a:r>
              <a:rPr lang="pt-BR" sz="2800" dirty="0"/>
              <a:t> </a:t>
            </a:r>
            <a:r>
              <a:rPr lang="pt-B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valores estes pagos indevidamente no auxílio doença, contrariando o disposto na Lei nº 2.879/05</a:t>
            </a:r>
            <a:r>
              <a:rPr lang="pt-BR" sz="2800" dirty="0"/>
              <a:t>. Foi enviada correspondência a todos os servidores explicando a situação e avisando a retirada do valor a partir de julho.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8781795"/>
      </p:ext>
    </p:extLst>
  </p:cSld>
  <p:clrMapOvr>
    <a:masterClrMapping/>
  </p:clrMapOvr>
  <p:transition spd="slow" advClick="0" advTm="30000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AACFA0-BB4D-49F1-8FF5-AEBBB7103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172" y="369116"/>
            <a:ext cx="10875628" cy="6274965"/>
          </a:xfrm>
        </p:spPr>
        <p:txBody>
          <a:bodyPr>
            <a:normAutofit fontScale="92500" lnSpcReduction="10000"/>
          </a:bodyPr>
          <a:lstStyle/>
          <a:p>
            <a:r>
              <a:rPr lang="pt-BR" sz="3000" dirty="0"/>
              <a:t>Nomeada Comissão para construção da sede do IPRESG.</a:t>
            </a:r>
          </a:p>
          <a:p>
            <a:pPr marL="0" indent="0">
              <a:buNone/>
            </a:pPr>
            <a:endParaRPr lang="pt-BR" sz="3000" dirty="0"/>
          </a:p>
          <a:p>
            <a:pPr algn="just"/>
            <a:r>
              <a:rPr lang="pt-BR" sz="3000" dirty="0"/>
              <a:t>Contratação da Arquiteta Rosangela </a:t>
            </a:r>
            <a:r>
              <a:rPr lang="pt-BR" sz="3000" dirty="0" err="1"/>
              <a:t>Saccol</a:t>
            </a:r>
            <a:r>
              <a:rPr lang="pt-BR" sz="3000" dirty="0"/>
              <a:t> para fazer o Projeto da Sede do IPRESG.</a:t>
            </a:r>
          </a:p>
          <a:p>
            <a:pPr marL="0" indent="0">
              <a:buNone/>
            </a:pPr>
            <a:endParaRPr lang="pt-BR" sz="3000" dirty="0"/>
          </a:p>
          <a:p>
            <a:pPr algn="just"/>
            <a:r>
              <a:rPr lang="pt-BR" sz="3000" dirty="0"/>
              <a:t>Adequação da legislação quanto aos valores de padrões dos Diretores e Assessores, reconhecendo assim suas atribuições e ajustando conforme escolaridade e especificidade.</a:t>
            </a:r>
          </a:p>
          <a:p>
            <a:pPr marL="0" indent="0">
              <a:buNone/>
            </a:pPr>
            <a:endParaRPr lang="pt-BR" sz="3000" dirty="0"/>
          </a:p>
          <a:p>
            <a:r>
              <a:rPr lang="pt-BR" sz="3000" dirty="0"/>
              <a:t>Confecção de boletim informativo com intuito de repassar informações sobre a gestão do </a:t>
            </a:r>
            <a:r>
              <a:rPr lang="pt-BR" sz="3000" dirty="0" err="1"/>
              <a:t>Ipresg</a:t>
            </a:r>
            <a:r>
              <a:rPr lang="pt-BR" sz="3000" dirty="0"/>
              <a:t>, para conhecimento de todos os servidores municipais.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3608591"/>
      </p:ext>
    </p:extLst>
  </p:cSld>
  <p:clrMapOvr>
    <a:masterClrMapping/>
  </p:clrMapOvr>
  <p:transition spd="slow" advClick="0" advTm="30000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001C91-E797-47FB-9265-2DF6E01D2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112"/>
            <a:ext cx="12080147" cy="6790888"/>
          </a:xfrm>
        </p:spPr>
        <p:txBody>
          <a:bodyPr>
            <a:normAutofit fontScale="77500" lnSpcReduction="20000"/>
          </a:bodyPr>
          <a:lstStyle/>
          <a:p>
            <a:r>
              <a:rPr lang="pt-BR" sz="3600" dirty="0"/>
              <a:t>Revitalização da Sede do </a:t>
            </a:r>
            <a:r>
              <a:rPr lang="pt-BR" sz="3600" dirty="0" err="1"/>
              <a:t>Ipresg</a:t>
            </a:r>
            <a:r>
              <a:rPr lang="pt-BR" sz="3600" dirty="0"/>
              <a:t> – pintura, manutenção e limpeza.</a:t>
            </a:r>
          </a:p>
          <a:p>
            <a:endParaRPr lang="pt-BR" sz="3600" dirty="0"/>
          </a:p>
          <a:p>
            <a:pPr algn="just"/>
            <a:r>
              <a:rPr lang="pt-BR" sz="3600" dirty="0"/>
              <a:t>Adequação da Legislação do </a:t>
            </a:r>
            <a:r>
              <a:rPr lang="pt-BR" sz="3600" dirty="0" err="1"/>
              <a:t>Ipresg</a:t>
            </a:r>
            <a:r>
              <a:rPr lang="pt-BR" sz="3600" dirty="0"/>
              <a:t> – Lei nº 3.874/17 – Dispõe sobre indenizações de diárias a servidores que desempenham funções no IPRESG (por orientação do TCE/RS foi criada lei específica para a Autarquia)</a:t>
            </a:r>
          </a:p>
          <a:p>
            <a:pPr marL="0" indent="0">
              <a:buNone/>
            </a:pPr>
            <a:endParaRPr lang="pt-BR" sz="3600" dirty="0"/>
          </a:p>
          <a:p>
            <a:pPr algn="just"/>
            <a:r>
              <a:rPr lang="pt-BR" sz="3600" dirty="0"/>
              <a:t>Foi alterada a legislação do PPA e LDO – Lei nº 3.875/2017 incluindo a ação de Criação do Quadro Próprio dos Servidores do IPRESG e realização de Concurso Público.</a:t>
            </a:r>
          </a:p>
          <a:p>
            <a:endParaRPr lang="pt-BR" sz="3600" dirty="0"/>
          </a:p>
          <a:p>
            <a:pPr algn="just"/>
            <a:r>
              <a:rPr lang="pt-BR" sz="3600" dirty="0"/>
              <a:t>Está sob análise do Conselho de Administração e Fiscal a minuta do Projeto de Lei que </a:t>
            </a:r>
            <a:r>
              <a:rPr lang="pt-BR" sz="3600" b="1" i="1" dirty="0">
                <a:solidFill>
                  <a:schemeClr val="accent1">
                    <a:lumMod val="75000"/>
                  </a:schemeClr>
                </a:solidFill>
              </a:rPr>
              <a:t>Dispõe sobre os Cargos Efetivos, as Carreiras e o Sistema de Remuneração dos Servidores do Instituto de Previdência dos Servidores Públicos Municipais de São Gabriel - IPRESG. </a:t>
            </a:r>
            <a:r>
              <a:rPr lang="pt-BR" sz="3600" i="1" u="sng" dirty="0"/>
              <a:t>O que propiciará a realização de Concurso Público no primeiro semestre de 2018.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2993132"/>
      </p:ext>
    </p:extLst>
  </p:cSld>
  <p:clrMapOvr>
    <a:masterClrMapping/>
  </p:clrMapOvr>
  <p:transition spd="slow" advClick="0" advTm="30000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6049F0-B836-4389-9CF7-AE41CBD8F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74" y="604007"/>
            <a:ext cx="10724626" cy="5572956"/>
          </a:xfrm>
        </p:spPr>
        <p:txBody>
          <a:bodyPr/>
          <a:lstStyle/>
          <a:p>
            <a:endParaRPr lang="pt-BR" dirty="0"/>
          </a:p>
          <a:p>
            <a:pPr algn="just"/>
            <a:r>
              <a:rPr lang="pt-BR" sz="2800" i="1" dirty="0"/>
              <a:t>A pedido do Poder Executivo, foram aprovados dois parcelamentos de valores, referentes a repasses de Contribuição Especial e Patronal.</a:t>
            </a:r>
            <a:endParaRPr lang="pt-BR" sz="2800" dirty="0"/>
          </a:p>
          <a:p>
            <a:endParaRPr lang="pt-BR" dirty="0"/>
          </a:p>
          <a:p>
            <a:pPr algn="just"/>
            <a:r>
              <a:rPr lang="pt-BR" sz="2800" dirty="0"/>
              <a:t>Estamos em frequente conversas com o Poder Executivo, no sentido de não haver atrasos de repasses de valores.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r>
              <a:rPr lang="pt-BR" sz="2800" dirty="0"/>
              <a:t>Criação de novo site: www.ipresg.com.br</a:t>
            </a:r>
          </a:p>
        </p:txBody>
      </p:sp>
    </p:spTree>
    <p:extLst>
      <p:ext uri="{BB962C8B-B14F-4D97-AF65-F5344CB8AC3E}">
        <p14:creationId xmlns:p14="http://schemas.microsoft.com/office/powerpoint/2010/main" val="4100135071"/>
      </p:ext>
    </p:extLst>
  </p:cSld>
  <p:clrMapOvr>
    <a:masterClrMapping/>
  </p:clrMapOvr>
  <p:transition spd="slow" advClick="0" advTm="30000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DC978A-C37A-4831-A2F3-1411D470B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954" y="796954"/>
            <a:ext cx="9252899" cy="5451445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Venda da Folha de Pagamento do IPRESG ao Banrisul no R$ 229.515,84 (Duzentos e vinte e nove mil, quinhentos e quinze reais e oitenta e quatro centavos), o contrato está em fase de elaboração. </a:t>
            </a:r>
            <a:r>
              <a:rPr lang="pt-BR" sz="2800" b="1" u="sng" dirty="0"/>
              <a:t>O valor será aplicado para fins previdenciários. </a:t>
            </a:r>
          </a:p>
        </p:txBody>
      </p:sp>
    </p:spTree>
    <p:extLst>
      <p:ext uri="{BB962C8B-B14F-4D97-AF65-F5344CB8AC3E}">
        <p14:creationId xmlns:p14="http://schemas.microsoft.com/office/powerpoint/2010/main" val="3263861273"/>
      </p:ext>
    </p:extLst>
  </p:cSld>
  <p:clrMapOvr>
    <a:masterClrMapping/>
  </p:clrMapOvr>
  <p:transition spd="slow" advClick="0" advTm="30000"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585</TotalTime>
  <Words>850</Words>
  <Application>Microsoft Office PowerPoint</Application>
  <PresentationFormat>Widescreen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Bauhaus 93</vt:lpstr>
      <vt:lpstr>Calibri</vt:lpstr>
      <vt:lpstr>Century Gothic</vt:lpstr>
      <vt:lpstr>Wingdings 3</vt:lpstr>
      <vt:lpstr>Íon</vt:lpstr>
      <vt:lpstr>   IPRESG – Gestão 2017/2020           Obrigada pela participação!  Seminário de Gestão de RPPS – Out./2017      Comprometimento e Responsabilidade</vt:lpstr>
      <vt:lpstr>PRESTAÇÃO DE CONTAS   SEIS PRIMEIROS MESES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VALORES DO IPRESG EM 13/10/2017</vt:lpstr>
      <vt:lpstr>EVOLUÇÃO PATRIMONIAL DO IPRESG</vt:lpstr>
      <vt:lpstr>EVOLUÇÃO PATRIMONIAL DO IPRESG</vt:lpstr>
      <vt:lpstr>Despesas Firmadas</vt:lpstr>
      <vt:lpstr>Diárias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IPRESG – Gestão 2017/2020           Obrigada pela participação!  Seminário de Gestão de RPPS – Out./2017      Comprometimento e Responsabilidade</dc:title>
  <dc:creator>Diretor Presidente</dc:creator>
  <cp:lastModifiedBy>Diretor Presidente</cp:lastModifiedBy>
  <cp:revision>28</cp:revision>
  <dcterms:created xsi:type="dcterms:W3CDTF">2017-10-18T13:05:46Z</dcterms:created>
  <dcterms:modified xsi:type="dcterms:W3CDTF">2019-10-17T12:10:17Z</dcterms:modified>
</cp:coreProperties>
</file>