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96" r:id="rId4"/>
    <p:sldId id="297" r:id="rId5"/>
    <p:sldId id="298" r:id="rId6"/>
    <p:sldId id="262" r:id="rId7"/>
    <p:sldId id="289" r:id="rId8"/>
    <p:sldId id="295" r:id="rId9"/>
    <p:sldId id="264" r:id="rId10"/>
    <p:sldId id="265" r:id="rId11"/>
    <p:sldId id="290" r:id="rId12"/>
    <p:sldId id="291" r:id="rId13"/>
    <p:sldId id="266" r:id="rId14"/>
    <p:sldId id="294" r:id="rId15"/>
    <p:sldId id="257" r:id="rId16"/>
    <p:sldId id="259" r:id="rId17"/>
    <p:sldId id="267" r:id="rId18"/>
    <p:sldId id="272" r:id="rId19"/>
    <p:sldId id="273" r:id="rId20"/>
    <p:sldId id="279" r:id="rId21"/>
    <p:sldId id="284" r:id="rId22"/>
    <p:sldId id="285" r:id="rId23"/>
    <p:sldId id="286" r:id="rId24"/>
    <p:sldId id="287" r:id="rId25"/>
    <p:sldId id="288" r:id="rId26"/>
    <p:sldId id="303" r:id="rId27"/>
    <p:sldId id="300" r:id="rId28"/>
    <p:sldId id="301" r:id="rId29"/>
    <p:sldId id="299" r:id="rId30"/>
    <p:sldId id="304" r:id="rId31"/>
    <p:sldId id="283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5A5"/>
    <a:srgbClr val="358FA1"/>
    <a:srgbClr val="86CDEB"/>
    <a:srgbClr val="FBFBFB"/>
    <a:srgbClr val="F8F8F8"/>
    <a:srgbClr val="203864"/>
    <a:srgbClr val="942C61"/>
    <a:srgbClr val="D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FF64D-B1C4-4119-A498-294213912B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CE8AEE-765E-47FD-9391-758C40145944}">
      <dgm:prSet phldrT="[Texto]"/>
      <dgm:spPr/>
      <dgm:t>
        <a:bodyPr/>
        <a:lstStyle/>
        <a:p>
          <a:r>
            <a:rPr lang="pt-BR" dirty="0"/>
            <a:t>Excelência no atendimento</a:t>
          </a:r>
        </a:p>
      </dgm:t>
    </dgm:pt>
    <dgm:pt modelId="{CF86E1BD-77B0-457E-AF4C-9AE627D9E3C7}" type="parTrans" cxnId="{E34D014E-F664-4965-B11E-394E7A5CF53F}">
      <dgm:prSet/>
      <dgm:spPr/>
      <dgm:t>
        <a:bodyPr/>
        <a:lstStyle/>
        <a:p>
          <a:endParaRPr lang="pt-BR"/>
        </a:p>
      </dgm:t>
    </dgm:pt>
    <dgm:pt modelId="{002E6076-11AE-4961-990F-1A65F7D87974}" type="sibTrans" cxnId="{E34D014E-F664-4965-B11E-394E7A5CF53F}">
      <dgm:prSet/>
      <dgm:spPr/>
      <dgm:t>
        <a:bodyPr/>
        <a:lstStyle/>
        <a:p>
          <a:endParaRPr lang="pt-BR"/>
        </a:p>
      </dgm:t>
    </dgm:pt>
    <dgm:pt modelId="{586CA43D-D065-4553-A7E8-9CC8D9F065A8}">
      <dgm:prSet phldrT="[Texto]"/>
      <dgm:spPr/>
      <dgm:t>
        <a:bodyPr/>
        <a:lstStyle/>
        <a:p>
          <a:r>
            <a:rPr lang="pt-BR" dirty="0"/>
            <a:t>Agilidade nos processos</a:t>
          </a:r>
        </a:p>
      </dgm:t>
    </dgm:pt>
    <dgm:pt modelId="{C1877B98-8415-40BB-96A5-CF618EBBFD0A}" type="parTrans" cxnId="{0431DA95-BD02-4D18-91F7-8F134FBE8B53}">
      <dgm:prSet/>
      <dgm:spPr/>
      <dgm:t>
        <a:bodyPr/>
        <a:lstStyle/>
        <a:p>
          <a:endParaRPr lang="pt-BR"/>
        </a:p>
      </dgm:t>
    </dgm:pt>
    <dgm:pt modelId="{DF0D5A89-2400-430F-B86C-CFCBBF9C42F9}" type="sibTrans" cxnId="{0431DA95-BD02-4D18-91F7-8F134FBE8B53}">
      <dgm:prSet/>
      <dgm:spPr/>
      <dgm:t>
        <a:bodyPr/>
        <a:lstStyle/>
        <a:p>
          <a:endParaRPr lang="pt-BR"/>
        </a:p>
      </dgm:t>
    </dgm:pt>
    <dgm:pt modelId="{B7AB8A1B-BC36-4734-831C-E19C7290262F}">
      <dgm:prSet phldrT="[Texto]"/>
      <dgm:spPr/>
      <dgm:t>
        <a:bodyPr/>
        <a:lstStyle/>
        <a:p>
          <a:r>
            <a:rPr lang="pt-BR" dirty="0"/>
            <a:t>Transparência nas ações</a:t>
          </a:r>
        </a:p>
      </dgm:t>
    </dgm:pt>
    <dgm:pt modelId="{C6EA23DC-846F-46F6-A676-FA4757DD9393}" type="parTrans" cxnId="{6F554C54-4125-4375-9096-B0DDB6959B8D}">
      <dgm:prSet/>
      <dgm:spPr/>
      <dgm:t>
        <a:bodyPr/>
        <a:lstStyle/>
        <a:p>
          <a:endParaRPr lang="pt-BR"/>
        </a:p>
      </dgm:t>
    </dgm:pt>
    <dgm:pt modelId="{F7AF4431-83C0-460B-84FC-4782D2CA9B76}" type="sibTrans" cxnId="{6F554C54-4125-4375-9096-B0DDB6959B8D}">
      <dgm:prSet/>
      <dgm:spPr/>
      <dgm:t>
        <a:bodyPr/>
        <a:lstStyle/>
        <a:p>
          <a:endParaRPr lang="pt-BR"/>
        </a:p>
      </dgm:t>
    </dgm:pt>
    <dgm:pt modelId="{4965473A-0473-44DE-AE82-9EEBBFA84291}" type="pres">
      <dgm:prSet presAssocID="{0A9FF64D-B1C4-4119-A498-294213912BAE}" presName="linear" presStyleCnt="0">
        <dgm:presLayoutVars>
          <dgm:dir/>
          <dgm:animLvl val="lvl"/>
          <dgm:resizeHandles val="exact"/>
        </dgm:presLayoutVars>
      </dgm:prSet>
      <dgm:spPr/>
    </dgm:pt>
    <dgm:pt modelId="{2A206DCB-0A1C-4DF3-B968-AC1F99C1BD46}" type="pres">
      <dgm:prSet presAssocID="{50CE8AEE-765E-47FD-9391-758C40145944}" presName="parentLin" presStyleCnt="0"/>
      <dgm:spPr/>
    </dgm:pt>
    <dgm:pt modelId="{711ECEBE-FC7D-43D1-986E-09B9638F8B13}" type="pres">
      <dgm:prSet presAssocID="{50CE8AEE-765E-47FD-9391-758C40145944}" presName="parentLeftMargin" presStyleLbl="node1" presStyleIdx="0" presStyleCnt="3"/>
      <dgm:spPr/>
    </dgm:pt>
    <dgm:pt modelId="{80CB1DB7-A7DB-4740-9ED7-43436063300C}" type="pres">
      <dgm:prSet presAssocID="{50CE8AEE-765E-47FD-9391-758C40145944}" presName="parentText" presStyleLbl="node1" presStyleIdx="0" presStyleCnt="3" custScaleX="149632" custLinFactNeighborX="9953" custLinFactNeighborY="-2511">
        <dgm:presLayoutVars>
          <dgm:chMax val="0"/>
          <dgm:bulletEnabled val="1"/>
        </dgm:presLayoutVars>
      </dgm:prSet>
      <dgm:spPr/>
    </dgm:pt>
    <dgm:pt modelId="{A98ED3E5-781B-42B1-A953-E7126369947E}" type="pres">
      <dgm:prSet presAssocID="{50CE8AEE-765E-47FD-9391-758C40145944}" presName="negativeSpace" presStyleCnt="0"/>
      <dgm:spPr/>
    </dgm:pt>
    <dgm:pt modelId="{2C043E91-BB0B-437D-AFFE-F5B64AFBBC86}" type="pres">
      <dgm:prSet presAssocID="{50CE8AEE-765E-47FD-9391-758C40145944}" presName="childText" presStyleLbl="conFgAcc1" presStyleIdx="0" presStyleCnt="3">
        <dgm:presLayoutVars>
          <dgm:bulletEnabled val="1"/>
        </dgm:presLayoutVars>
      </dgm:prSet>
      <dgm:spPr/>
    </dgm:pt>
    <dgm:pt modelId="{DB5EB7AC-F692-491F-96AE-3670C500018B}" type="pres">
      <dgm:prSet presAssocID="{002E6076-11AE-4961-990F-1A65F7D87974}" presName="spaceBetweenRectangles" presStyleCnt="0"/>
      <dgm:spPr/>
    </dgm:pt>
    <dgm:pt modelId="{A1808192-9DBA-43C2-AEC8-C46718E33D33}" type="pres">
      <dgm:prSet presAssocID="{586CA43D-D065-4553-A7E8-9CC8D9F065A8}" presName="parentLin" presStyleCnt="0"/>
      <dgm:spPr/>
    </dgm:pt>
    <dgm:pt modelId="{09DDD80A-74E3-4D58-8DAC-1CADE87A08B7}" type="pres">
      <dgm:prSet presAssocID="{586CA43D-D065-4553-A7E8-9CC8D9F065A8}" presName="parentLeftMargin" presStyleLbl="node1" presStyleIdx="0" presStyleCnt="3"/>
      <dgm:spPr/>
    </dgm:pt>
    <dgm:pt modelId="{CF85E2FE-9DB9-4711-8529-FAA3854B39E6}" type="pres">
      <dgm:prSet presAssocID="{586CA43D-D065-4553-A7E8-9CC8D9F065A8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0AF5AF6B-785B-476C-AE72-B3777BD9D4CE}" type="pres">
      <dgm:prSet presAssocID="{586CA43D-D065-4553-A7E8-9CC8D9F065A8}" presName="negativeSpace" presStyleCnt="0"/>
      <dgm:spPr/>
    </dgm:pt>
    <dgm:pt modelId="{9C81B77D-383C-4FD0-8B32-A8BAC0081E6D}" type="pres">
      <dgm:prSet presAssocID="{586CA43D-D065-4553-A7E8-9CC8D9F065A8}" presName="childText" presStyleLbl="conFgAcc1" presStyleIdx="1" presStyleCnt="3">
        <dgm:presLayoutVars>
          <dgm:bulletEnabled val="1"/>
        </dgm:presLayoutVars>
      </dgm:prSet>
      <dgm:spPr/>
    </dgm:pt>
    <dgm:pt modelId="{DE6BE346-0D60-4DE8-BBD3-4B3D79D3EB3D}" type="pres">
      <dgm:prSet presAssocID="{DF0D5A89-2400-430F-B86C-CFCBBF9C42F9}" presName="spaceBetweenRectangles" presStyleCnt="0"/>
      <dgm:spPr/>
    </dgm:pt>
    <dgm:pt modelId="{25BE25B2-A14A-4E7C-BCB3-0F671D5C79F0}" type="pres">
      <dgm:prSet presAssocID="{B7AB8A1B-BC36-4734-831C-E19C7290262F}" presName="parentLin" presStyleCnt="0"/>
      <dgm:spPr/>
    </dgm:pt>
    <dgm:pt modelId="{B2B05E59-CC9B-48CE-9DE5-9834D1D77264}" type="pres">
      <dgm:prSet presAssocID="{B7AB8A1B-BC36-4734-831C-E19C7290262F}" presName="parentLeftMargin" presStyleLbl="node1" presStyleIdx="1" presStyleCnt="3"/>
      <dgm:spPr/>
    </dgm:pt>
    <dgm:pt modelId="{1BC06AC0-A463-4369-9668-5CE43E94C7E0}" type="pres">
      <dgm:prSet presAssocID="{B7AB8A1B-BC36-4734-831C-E19C7290262F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21C8615F-B92B-4ADA-967E-9CE65B6CBE48}" type="pres">
      <dgm:prSet presAssocID="{B7AB8A1B-BC36-4734-831C-E19C7290262F}" presName="negativeSpace" presStyleCnt="0"/>
      <dgm:spPr/>
    </dgm:pt>
    <dgm:pt modelId="{EC8E12C3-0A8F-44F4-85A7-1CBF2EBCEAEC}" type="pres">
      <dgm:prSet presAssocID="{B7AB8A1B-BC36-4734-831C-E19C729026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1BA90E-F860-4FA4-86CC-D4E9936CEE03}" type="presOf" srcId="{B7AB8A1B-BC36-4734-831C-E19C7290262F}" destId="{B2B05E59-CC9B-48CE-9DE5-9834D1D77264}" srcOrd="0" destOrd="0" presId="urn:microsoft.com/office/officeart/2005/8/layout/list1"/>
    <dgm:cxn modelId="{E34D014E-F664-4965-B11E-394E7A5CF53F}" srcId="{0A9FF64D-B1C4-4119-A498-294213912BAE}" destId="{50CE8AEE-765E-47FD-9391-758C40145944}" srcOrd="0" destOrd="0" parTransId="{CF86E1BD-77B0-457E-AF4C-9AE627D9E3C7}" sibTransId="{002E6076-11AE-4961-990F-1A65F7D87974}"/>
    <dgm:cxn modelId="{DC054171-EA92-4110-8B26-0CBCB24379ED}" type="presOf" srcId="{50CE8AEE-765E-47FD-9391-758C40145944}" destId="{711ECEBE-FC7D-43D1-986E-09B9638F8B13}" srcOrd="0" destOrd="0" presId="urn:microsoft.com/office/officeart/2005/8/layout/list1"/>
    <dgm:cxn modelId="{4E01A372-054D-4A8A-AE26-737D81134556}" type="presOf" srcId="{586CA43D-D065-4553-A7E8-9CC8D9F065A8}" destId="{CF85E2FE-9DB9-4711-8529-FAA3854B39E6}" srcOrd="1" destOrd="0" presId="urn:microsoft.com/office/officeart/2005/8/layout/list1"/>
    <dgm:cxn modelId="{6F554C54-4125-4375-9096-B0DDB6959B8D}" srcId="{0A9FF64D-B1C4-4119-A498-294213912BAE}" destId="{B7AB8A1B-BC36-4734-831C-E19C7290262F}" srcOrd="2" destOrd="0" parTransId="{C6EA23DC-846F-46F6-A676-FA4757DD9393}" sibTransId="{F7AF4431-83C0-460B-84FC-4782D2CA9B76}"/>
    <dgm:cxn modelId="{52BD1586-1C97-4454-90CA-3109B5EC5E57}" type="presOf" srcId="{50CE8AEE-765E-47FD-9391-758C40145944}" destId="{80CB1DB7-A7DB-4740-9ED7-43436063300C}" srcOrd="1" destOrd="0" presId="urn:microsoft.com/office/officeart/2005/8/layout/list1"/>
    <dgm:cxn modelId="{0431DA95-BD02-4D18-91F7-8F134FBE8B53}" srcId="{0A9FF64D-B1C4-4119-A498-294213912BAE}" destId="{586CA43D-D065-4553-A7E8-9CC8D9F065A8}" srcOrd="1" destOrd="0" parTransId="{C1877B98-8415-40BB-96A5-CF618EBBFD0A}" sibTransId="{DF0D5A89-2400-430F-B86C-CFCBBF9C42F9}"/>
    <dgm:cxn modelId="{6F1A2FA4-9F0C-4FF8-99BF-5E4459F8F764}" type="presOf" srcId="{B7AB8A1B-BC36-4734-831C-E19C7290262F}" destId="{1BC06AC0-A463-4369-9668-5CE43E94C7E0}" srcOrd="1" destOrd="0" presId="urn:microsoft.com/office/officeart/2005/8/layout/list1"/>
    <dgm:cxn modelId="{E5AD7EA5-5E37-4488-82A7-226AF49F3F33}" type="presOf" srcId="{586CA43D-D065-4553-A7E8-9CC8D9F065A8}" destId="{09DDD80A-74E3-4D58-8DAC-1CADE87A08B7}" srcOrd="0" destOrd="0" presId="urn:microsoft.com/office/officeart/2005/8/layout/list1"/>
    <dgm:cxn modelId="{0B466FE3-DCA8-4D27-951A-2BAC3C597E79}" type="presOf" srcId="{0A9FF64D-B1C4-4119-A498-294213912BAE}" destId="{4965473A-0473-44DE-AE82-9EEBBFA84291}" srcOrd="0" destOrd="0" presId="urn:microsoft.com/office/officeart/2005/8/layout/list1"/>
    <dgm:cxn modelId="{DA6894D8-304D-452B-90F5-2E23E61D8DD3}" type="presParOf" srcId="{4965473A-0473-44DE-AE82-9EEBBFA84291}" destId="{2A206DCB-0A1C-4DF3-B968-AC1F99C1BD46}" srcOrd="0" destOrd="0" presId="urn:microsoft.com/office/officeart/2005/8/layout/list1"/>
    <dgm:cxn modelId="{BCEF9024-A5D6-4ABC-B54C-3915A1A7D643}" type="presParOf" srcId="{2A206DCB-0A1C-4DF3-B968-AC1F99C1BD46}" destId="{711ECEBE-FC7D-43D1-986E-09B9638F8B13}" srcOrd="0" destOrd="0" presId="urn:microsoft.com/office/officeart/2005/8/layout/list1"/>
    <dgm:cxn modelId="{0028DC56-8520-4970-84B4-5BE99CC25E21}" type="presParOf" srcId="{2A206DCB-0A1C-4DF3-B968-AC1F99C1BD46}" destId="{80CB1DB7-A7DB-4740-9ED7-43436063300C}" srcOrd="1" destOrd="0" presId="urn:microsoft.com/office/officeart/2005/8/layout/list1"/>
    <dgm:cxn modelId="{004FCC39-FBE3-4EB9-8228-E80824B105F3}" type="presParOf" srcId="{4965473A-0473-44DE-AE82-9EEBBFA84291}" destId="{A98ED3E5-781B-42B1-A953-E7126369947E}" srcOrd="1" destOrd="0" presId="urn:microsoft.com/office/officeart/2005/8/layout/list1"/>
    <dgm:cxn modelId="{596A1087-CF98-4D4B-9388-4738A48AC399}" type="presParOf" srcId="{4965473A-0473-44DE-AE82-9EEBBFA84291}" destId="{2C043E91-BB0B-437D-AFFE-F5B64AFBBC86}" srcOrd="2" destOrd="0" presId="urn:microsoft.com/office/officeart/2005/8/layout/list1"/>
    <dgm:cxn modelId="{1756C07C-977E-49CA-924A-AE99E55EE353}" type="presParOf" srcId="{4965473A-0473-44DE-AE82-9EEBBFA84291}" destId="{DB5EB7AC-F692-491F-96AE-3670C500018B}" srcOrd="3" destOrd="0" presId="urn:microsoft.com/office/officeart/2005/8/layout/list1"/>
    <dgm:cxn modelId="{B5E04415-5196-4F2B-8CDE-E76C9B51A98C}" type="presParOf" srcId="{4965473A-0473-44DE-AE82-9EEBBFA84291}" destId="{A1808192-9DBA-43C2-AEC8-C46718E33D33}" srcOrd="4" destOrd="0" presId="urn:microsoft.com/office/officeart/2005/8/layout/list1"/>
    <dgm:cxn modelId="{86929268-A890-48FB-B468-76753F2DC62E}" type="presParOf" srcId="{A1808192-9DBA-43C2-AEC8-C46718E33D33}" destId="{09DDD80A-74E3-4D58-8DAC-1CADE87A08B7}" srcOrd="0" destOrd="0" presId="urn:microsoft.com/office/officeart/2005/8/layout/list1"/>
    <dgm:cxn modelId="{070859D5-C569-4B8C-A102-7C4E2EB9B2D2}" type="presParOf" srcId="{A1808192-9DBA-43C2-AEC8-C46718E33D33}" destId="{CF85E2FE-9DB9-4711-8529-FAA3854B39E6}" srcOrd="1" destOrd="0" presId="urn:microsoft.com/office/officeart/2005/8/layout/list1"/>
    <dgm:cxn modelId="{60E8E405-1CF9-4F40-996C-90233B7DB44E}" type="presParOf" srcId="{4965473A-0473-44DE-AE82-9EEBBFA84291}" destId="{0AF5AF6B-785B-476C-AE72-B3777BD9D4CE}" srcOrd="5" destOrd="0" presId="urn:microsoft.com/office/officeart/2005/8/layout/list1"/>
    <dgm:cxn modelId="{FB677516-4FF8-4095-94F5-6A97C664C5BC}" type="presParOf" srcId="{4965473A-0473-44DE-AE82-9EEBBFA84291}" destId="{9C81B77D-383C-4FD0-8B32-A8BAC0081E6D}" srcOrd="6" destOrd="0" presId="urn:microsoft.com/office/officeart/2005/8/layout/list1"/>
    <dgm:cxn modelId="{2F1AB30D-23AA-4269-A3BB-F00E159A2A47}" type="presParOf" srcId="{4965473A-0473-44DE-AE82-9EEBBFA84291}" destId="{DE6BE346-0D60-4DE8-BBD3-4B3D79D3EB3D}" srcOrd="7" destOrd="0" presId="urn:microsoft.com/office/officeart/2005/8/layout/list1"/>
    <dgm:cxn modelId="{9F9A225C-EC96-4B83-A441-567E0DC9F767}" type="presParOf" srcId="{4965473A-0473-44DE-AE82-9EEBBFA84291}" destId="{25BE25B2-A14A-4E7C-BCB3-0F671D5C79F0}" srcOrd="8" destOrd="0" presId="urn:microsoft.com/office/officeart/2005/8/layout/list1"/>
    <dgm:cxn modelId="{1B2F735C-52F8-4EB8-B164-67A5D6443D99}" type="presParOf" srcId="{25BE25B2-A14A-4E7C-BCB3-0F671D5C79F0}" destId="{B2B05E59-CC9B-48CE-9DE5-9834D1D77264}" srcOrd="0" destOrd="0" presId="urn:microsoft.com/office/officeart/2005/8/layout/list1"/>
    <dgm:cxn modelId="{A9511D01-92E3-40B5-880F-3FEB39D36363}" type="presParOf" srcId="{25BE25B2-A14A-4E7C-BCB3-0F671D5C79F0}" destId="{1BC06AC0-A463-4369-9668-5CE43E94C7E0}" srcOrd="1" destOrd="0" presId="urn:microsoft.com/office/officeart/2005/8/layout/list1"/>
    <dgm:cxn modelId="{58FD7C4F-062B-4A38-9833-704306259EE3}" type="presParOf" srcId="{4965473A-0473-44DE-AE82-9EEBBFA84291}" destId="{21C8615F-B92B-4ADA-967E-9CE65B6CBE48}" srcOrd="9" destOrd="0" presId="urn:microsoft.com/office/officeart/2005/8/layout/list1"/>
    <dgm:cxn modelId="{EFA7E543-785E-4D50-9E86-36D7C4C9F656}" type="presParOf" srcId="{4965473A-0473-44DE-AE82-9EEBBFA84291}" destId="{EC8E12C3-0A8F-44F4-85A7-1CBF2EBCEA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43E91-BB0B-437D-AFFE-F5B64AFBBC86}">
      <dsp:nvSpPr>
        <dsp:cNvPr id="0" name=""/>
        <dsp:cNvSpPr/>
      </dsp:nvSpPr>
      <dsp:spPr>
        <a:xfrm>
          <a:off x="0" y="586780"/>
          <a:ext cx="774542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B1DB7-A7DB-4740-9ED7-43436063300C}">
      <dsp:nvSpPr>
        <dsp:cNvPr id="0" name=""/>
        <dsp:cNvSpPr/>
      </dsp:nvSpPr>
      <dsp:spPr>
        <a:xfrm>
          <a:off x="353637" y="28735"/>
          <a:ext cx="7391783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31" tIns="0" rIns="204931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Excelência no atendimento</a:t>
          </a:r>
        </a:p>
      </dsp:txBody>
      <dsp:txXfrm>
        <a:off x="405515" y="80613"/>
        <a:ext cx="7288027" cy="958964"/>
      </dsp:txXfrm>
    </dsp:sp>
    <dsp:sp modelId="{9C81B77D-383C-4FD0-8B32-A8BAC0081E6D}">
      <dsp:nvSpPr>
        <dsp:cNvPr id="0" name=""/>
        <dsp:cNvSpPr/>
      </dsp:nvSpPr>
      <dsp:spPr>
        <a:xfrm>
          <a:off x="0" y="2219740"/>
          <a:ext cx="774542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5E2FE-9DB9-4711-8529-FAA3854B39E6}">
      <dsp:nvSpPr>
        <dsp:cNvPr id="0" name=""/>
        <dsp:cNvSpPr/>
      </dsp:nvSpPr>
      <dsp:spPr>
        <a:xfrm>
          <a:off x="368739" y="1688380"/>
          <a:ext cx="7374783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31" tIns="0" rIns="204931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Agilidade nos processos</a:t>
          </a:r>
        </a:p>
      </dsp:txBody>
      <dsp:txXfrm>
        <a:off x="420617" y="1740258"/>
        <a:ext cx="7271027" cy="958964"/>
      </dsp:txXfrm>
    </dsp:sp>
    <dsp:sp modelId="{EC8E12C3-0A8F-44F4-85A7-1CBF2EBCEAEC}">
      <dsp:nvSpPr>
        <dsp:cNvPr id="0" name=""/>
        <dsp:cNvSpPr/>
      </dsp:nvSpPr>
      <dsp:spPr>
        <a:xfrm>
          <a:off x="0" y="3852700"/>
          <a:ext cx="774542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06AC0-A463-4369-9668-5CE43E94C7E0}">
      <dsp:nvSpPr>
        <dsp:cNvPr id="0" name=""/>
        <dsp:cNvSpPr/>
      </dsp:nvSpPr>
      <dsp:spPr>
        <a:xfrm>
          <a:off x="368739" y="3321340"/>
          <a:ext cx="7374783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31" tIns="0" rIns="204931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Transparência nas ações</a:t>
          </a:r>
        </a:p>
      </dsp:txBody>
      <dsp:txXfrm>
        <a:off x="420617" y="3373218"/>
        <a:ext cx="7271027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0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1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2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717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2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404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4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0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62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9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9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1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04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18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C6DCC0-2C6A-4F1C-A660-EB203BF53A05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315252-EF49-4CE0-8C22-E84666AF03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2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mailto:contato@ipresg.com.b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92DBA6-8121-4E24-966F-3344AA86FBA0}"/>
              </a:ext>
            </a:extLst>
          </p:cNvPr>
          <p:cNvSpPr txBox="1"/>
          <p:nvPr/>
        </p:nvSpPr>
        <p:spPr>
          <a:xfrm>
            <a:off x="2695068" y="2004443"/>
            <a:ext cx="68018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Bookman Old Style" panose="02050604050505020204" pitchFamily="18" charset="0"/>
              </a:rPr>
              <a:t>RELATÓRIO DE GESTÃO</a:t>
            </a:r>
          </a:p>
          <a:p>
            <a:r>
              <a:rPr lang="pt-BR" sz="4000" b="1" dirty="0">
                <a:latin typeface="Bookman Old Style" panose="02050604050505020204" pitchFamily="18" charset="0"/>
              </a:rPr>
              <a:t>  VI Seminário de RPPS</a:t>
            </a:r>
          </a:p>
          <a:p>
            <a:pPr algn="ctr"/>
            <a:endParaRPr lang="pt-BR" sz="2000" b="1" dirty="0">
              <a:latin typeface="Bookman Old Style" panose="02050604050505020204" pitchFamily="18" charset="0"/>
            </a:endParaRPr>
          </a:p>
          <a:p>
            <a:pPr algn="ctr"/>
            <a:r>
              <a:rPr lang="pt-BR" sz="2000" b="1" dirty="0">
                <a:latin typeface="Bookman Old Style" panose="02050604050505020204" pitchFamily="18" charset="0"/>
              </a:rPr>
              <a:t>São Gabriel, 30 de outubro de 2024.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579DF00-C153-4E89-BF22-9148791ABF98}"/>
              </a:ext>
            </a:extLst>
          </p:cNvPr>
          <p:cNvSpPr/>
          <p:nvPr/>
        </p:nvSpPr>
        <p:spPr>
          <a:xfrm>
            <a:off x="2420039" y="4395730"/>
            <a:ext cx="7362939" cy="8703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C4F1EA-45CB-475C-B0B5-DAFCBE71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1" y="4506804"/>
            <a:ext cx="2326257" cy="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439720" y="116373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Taxa de Administração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B89A89C-1064-4D95-B18D-D02FE5848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99778"/>
              </p:ext>
            </p:extLst>
          </p:nvPr>
        </p:nvGraphicFramePr>
        <p:xfrm>
          <a:off x="100112" y="578038"/>
          <a:ext cx="10417076" cy="62179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397763">
                  <a:extLst>
                    <a:ext uri="{9D8B030D-6E8A-4147-A177-3AD203B41FA5}">
                      <a16:colId xmlns:a16="http://schemas.microsoft.com/office/drawing/2014/main" val="3695832877"/>
                    </a:ext>
                  </a:extLst>
                </a:gridCol>
                <a:gridCol w="2019313">
                  <a:extLst>
                    <a:ext uri="{9D8B030D-6E8A-4147-A177-3AD203B41FA5}">
                      <a16:colId xmlns:a16="http://schemas.microsoft.com/office/drawing/2014/main" val="895039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CONTRATO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VALOR MENSAL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83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  <a:latin typeface="Arial Nova" panose="020B0504020202020204" pitchFamily="34" charset="0"/>
                        </a:rPr>
                        <a:t>Luis</a:t>
                      </a: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 Felipe da Rosa Carvalho - ME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(manutenção site)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    355,54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94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  <a:latin typeface="Arial Nova" panose="020B0504020202020204" pitchFamily="34" charset="0"/>
                        </a:rPr>
                        <a:t>DFensul</a:t>
                      </a: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(monitoramento eletrônico)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    268,00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395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  <a:latin typeface="Arial Nova" panose="020B0504020202020204" pitchFamily="34" charset="0"/>
                        </a:rPr>
                        <a:t>DFensul</a:t>
                      </a: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(plataforma São Gabriel + Segura)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      89,90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074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IGAM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(assessoria contábil, jurídica e de gestão)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 1.691,73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96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SUSEPE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(mão-de-obra - limpeza)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 1.164,90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263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DATAPREV S.A.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(processamento dados COMPREV)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ova" panose="020B0504020202020204" pitchFamily="34" charset="0"/>
                        </a:rPr>
                        <a:t>R$      600,00</a:t>
                      </a:r>
                      <a:endParaRPr lang="pt-BR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915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New Life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(internet)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ova" panose="020B0504020202020204" pitchFamily="34" charset="0"/>
                        </a:rPr>
                        <a:t>R$      169,90</a:t>
                      </a:r>
                      <a:endParaRPr lang="pt-BR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451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  <a:latin typeface="Arial Nova" panose="020B0504020202020204" pitchFamily="34" charset="0"/>
                        </a:rPr>
                        <a:t>GovernançaBrasil</a:t>
                      </a: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 Sul Tecnologia LTDA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(sistemas - folha de pagamento, contabilidade, patrimônio, entre outros)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R$ 13.226,56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789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CIEE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(estágios)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2.289,00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683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Referência Gestão e Risco LTDA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(assessoria investimentos)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   875,05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65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Athena Consultoria Atuarial LTDA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(assessoria atuarial)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ova" panose="020B0504020202020204" pitchFamily="34" charset="0"/>
                        </a:rPr>
                        <a:t>R$     930,21</a:t>
                      </a:r>
                      <a:endParaRPr lang="pt-BR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705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Assis e Siqueira Advogados Associados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(assessoria jurídica)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 Nova" panose="020B0504020202020204" pitchFamily="34" charset="0"/>
                        </a:rPr>
                        <a:t>R$  2.000,00</a:t>
                      </a:r>
                      <a:endParaRPr lang="pt-BR" sz="160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11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Maurício da Rocha Pinto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(manutenção computadores)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   205,38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08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  <a:latin typeface="Arial Nova" panose="020B0504020202020204" pitchFamily="34" charset="0"/>
                        </a:rPr>
                        <a:t>Garcos</a:t>
                      </a: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 Elevadores LTDA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(manutenção elevadores)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R$     412,65</a:t>
                      </a:r>
                      <a:endParaRPr lang="pt-BR" sz="16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683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Bruno Barreto - Sociedade Individual de Advocacia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(defesa processos fundos Austro)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 2.400,00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394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SISPREV Tecnologia da Informação LTDA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(sistema do censo previdenciário)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    900,00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9428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95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Taxa de Administração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B89A89C-1064-4D95-B18D-D02FE5848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24391"/>
              </p:ext>
            </p:extLst>
          </p:nvPr>
        </p:nvGraphicFramePr>
        <p:xfrm>
          <a:off x="887462" y="1275631"/>
          <a:ext cx="10417076" cy="23164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397763">
                  <a:extLst>
                    <a:ext uri="{9D8B030D-6E8A-4147-A177-3AD203B41FA5}">
                      <a16:colId xmlns:a16="http://schemas.microsoft.com/office/drawing/2014/main" val="3695832877"/>
                    </a:ext>
                  </a:extLst>
                </a:gridCol>
                <a:gridCol w="2019313">
                  <a:extLst>
                    <a:ext uri="{9D8B030D-6E8A-4147-A177-3AD203B41FA5}">
                      <a16:colId xmlns:a16="http://schemas.microsoft.com/office/drawing/2014/main" val="895039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OUTRAS DESPESAS MENSAIS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MÉDIA DO VALOR MENSAL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83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OI S.A. 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</a:rPr>
                        <a:t>(telefonia)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R$       254,59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94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</a:rPr>
                        <a:t>RGE Sul Distribuidora de Energia S.A. </a:t>
                      </a:r>
                      <a:endParaRPr lang="pt-BR" sz="1600" b="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R$       337,98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395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 Nova" panose="020B0504020202020204" pitchFamily="34" charset="0"/>
                        </a:rPr>
                        <a:t>São Gabriel Saneamento S.A.</a:t>
                      </a:r>
                      <a:endParaRPr lang="pt-BR" sz="1600" b="1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R$       129,98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074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PASEP</a:t>
                      </a:r>
                      <a:r>
                        <a:rPr lang="pt-BR" sz="1600" b="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R$  26.637,17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96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Despesa Folha de Pagamento - Servidores Ativos, Cedidos e Jetons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 28.996,63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915165"/>
                  </a:ext>
                </a:extLst>
              </a:tr>
            </a:tbl>
          </a:graphicData>
        </a:graphic>
      </p:graphicFrame>
      <p:pic>
        <p:nvPicPr>
          <p:cNvPr id="1026" name="Picture 2" descr="Balanço patrimonial - ícones de diversos grátis">
            <a:extLst>
              <a:ext uri="{FF2B5EF4-FFF2-40B4-BE49-F238E27FC236}">
                <a16:creationId xmlns:a16="http://schemas.microsoft.com/office/drawing/2014/main" id="{7D9CCA81-6001-4DEC-A5D1-20683DEC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62" y="4172256"/>
            <a:ext cx="2241932" cy="22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0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3675BB-CDE8-7611-88F7-18E04A1F4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C5C0707-D998-ADBA-9F8B-4CBE2C637D4E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Política de Investimentos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F889467-7E46-C994-1B82-A938AAC3AD1D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26BD0E4-D491-2942-AA70-1A1DE1555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2725CE3-B909-F897-0077-0CEB4133B388}"/>
              </a:ext>
            </a:extLst>
          </p:cNvPr>
          <p:cNvSpPr txBox="1"/>
          <p:nvPr/>
        </p:nvSpPr>
        <p:spPr>
          <a:xfrm>
            <a:off x="793214" y="1641513"/>
            <a:ext cx="8802478" cy="17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809DDF-1189-C410-D53E-3C21F4BA82DD}"/>
              </a:ext>
            </a:extLst>
          </p:cNvPr>
          <p:cNvSpPr txBox="1"/>
          <p:nvPr/>
        </p:nvSpPr>
        <p:spPr>
          <a:xfrm>
            <a:off x="3602516" y="1305836"/>
            <a:ext cx="8152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A Política de Investimento do IPRESG obedece ao que determina a legislação vigente, especialmente a </a:t>
            </a:r>
            <a:r>
              <a:rPr lang="pt-BR" sz="2000" b="1" dirty="0">
                <a:latin typeface="Bookman Old Style" panose="02050604050505020204" pitchFamily="18" charset="0"/>
              </a:rPr>
              <a:t>Resolução do Conselho Monetário Nacional nº 4.963/2021 </a:t>
            </a:r>
            <a:r>
              <a:rPr lang="pt-BR" sz="2000" dirty="0">
                <a:latin typeface="Bookman Old Style" panose="02050604050505020204" pitchFamily="18" charset="0"/>
              </a:rPr>
              <a:t>e da mesma forma atende as obrigações colocadas na Portaria MPT nº 1.467/2022.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BFE9E46-B401-AEB5-FAF8-9861BB4E40CB}"/>
              </a:ext>
            </a:extLst>
          </p:cNvPr>
          <p:cNvSpPr/>
          <p:nvPr/>
        </p:nvSpPr>
        <p:spPr>
          <a:xfrm>
            <a:off x="669277" y="2803141"/>
            <a:ext cx="3442771" cy="17874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Dispõe sobre as aplicações dos recursos dos regimes próprios de previdência social instituídos pela União, pelos Estados, pelo Distrito Federal e pelos Municípios.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E441DA2A-ABC8-45A7-1542-579E6264905B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2390664" y="2103569"/>
            <a:ext cx="1299991" cy="699572"/>
          </a:xfrm>
          <a:prstGeom prst="bentConnector2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38B375-5467-3324-5E6D-A5447F2A9F8E}"/>
              </a:ext>
            </a:extLst>
          </p:cNvPr>
          <p:cNvSpPr txBox="1"/>
          <p:nvPr/>
        </p:nvSpPr>
        <p:spPr>
          <a:xfrm>
            <a:off x="4799680" y="3159468"/>
            <a:ext cx="65605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Bookman Old Style" panose="02050604050505020204" pitchFamily="18" charset="0"/>
              </a:rPr>
              <a:t>Art. 2º </a:t>
            </a:r>
            <a:r>
              <a:rPr lang="pt-BR" dirty="0">
                <a:latin typeface="Bookman Old Style" panose="02050604050505020204" pitchFamily="18" charset="0"/>
              </a:rPr>
              <a:t>Observadas as limitações e condições estabelecidas nesta Resolução, os recursos dos regimes próprios de previdência social devem ser alocados nos seguintes segmentos de aplicação:</a:t>
            </a:r>
          </a:p>
          <a:p>
            <a:r>
              <a:rPr lang="pt-BR" dirty="0">
                <a:latin typeface="Bookman Old Style" panose="02050604050505020204" pitchFamily="18" charset="0"/>
              </a:rPr>
              <a:t>I - renda fixa;</a:t>
            </a:r>
          </a:p>
          <a:p>
            <a:r>
              <a:rPr lang="pt-BR" dirty="0">
                <a:latin typeface="Bookman Old Style" panose="02050604050505020204" pitchFamily="18" charset="0"/>
              </a:rPr>
              <a:t>II - renda variável;</a:t>
            </a:r>
          </a:p>
          <a:p>
            <a:r>
              <a:rPr lang="pt-BR" dirty="0">
                <a:latin typeface="Bookman Old Style" panose="02050604050505020204" pitchFamily="18" charset="0"/>
              </a:rPr>
              <a:t>III - investimentos no exterior;</a:t>
            </a:r>
          </a:p>
          <a:p>
            <a:r>
              <a:rPr lang="pt-BR" dirty="0">
                <a:latin typeface="Bookman Old Style" panose="02050604050505020204" pitchFamily="18" charset="0"/>
              </a:rPr>
              <a:t>IV - investimentos estruturados;</a:t>
            </a:r>
          </a:p>
          <a:p>
            <a:r>
              <a:rPr lang="pt-BR" dirty="0">
                <a:latin typeface="Bookman Old Style" panose="02050604050505020204" pitchFamily="18" charset="0"/>
              </a:rPr>
              <a:t>V - fundos imobiliários;</a:t>
            </a:r>
          </a:p>
          <a:p>
            <a:r>
              <a:rPr lang="pt-BR" dirty="0">
                <a:latin typeface="Bookman Old Style" panose="02050604050505020204" pitchFamily="18" charset="0"/>
              </a:rPr>
              <a:t>VI - empréstimos consignados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55ECF05-4C0B-75B2-7827-DF50F5592BBA}"/>
              </a:ext>
            </a:extLst>
          </p:cNvPr>
          <p:cNvSpPr txBox="1"/>
          <p:nvPr/>
        </p:nvSpPr>
        <p:spPr>
          <a:xfrm>
            <a:off x="9037600" y="4590629"/>
            <a:ext cx="29510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I - fundos multimercado;</a:t>
            </a:r>
          </a:p>
          <a:p>
            <a:r>
              <a:rPr lang="pt-BR" sz="1600" dirty="0"/>
              <a:t>II - fundos de investimento em participações (FIP); e</a:t>
            </a:r>
          </a:p>
          <a:p>
            <a:r>
              <a:rPr lang="pt-BR" sz="1600" dirty="0"/>
              <a:t>III - fundos de investimento “Ações - Mercado de Acesso”.</a:t>
            </a:r>
          </a:p>
        </p:txBody>
      </p:sp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C46BCCEB-B26C-161D-F69E-7CA193D12C61}"/>
              </a:ext>
            </a:extLst>
          </p:cNvPr>
          <p:cNvSpPr/>
          <p:nvPr/>
        </p:nvSpPr>
        <p:spPr>
          <a:xfrm>
            <a:off x="8655343" y="4590629"/>
            <a:ext cx="350800" cy="1323439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C884B41D-F510-F6B8-FFCD-CC31A5F5752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112048" y="3386928"/>
            <a:ext cx="772773" cy="309957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9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Meta Atuarial 2023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E3C0A05-B12F-45F8-AB0D-1CEFB667D805}"/>
              </a:ext>
            </a:extLst>
          </p:cNvPr>
          <p:cNvSpPr txBox="1"/>
          <p:nvPr/>
        </p:nvSpPr>
        <p:spPr>
          <a:xfrm>
            <a:off x="793214" y="1641513"/>
            <a:ext cx="8802478" cy="17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33E0C4-D0BB-4FF6-9BA5-90E29AB374CF}"/>
              </a:ext>
            </a:extLst>
          </p:cNvPr>
          <p:cNvSpPr txBox="1"/>
          <p:nvPr/>
        </p:nvSpPr>
        <p:spPr>
          <a:xfrm>
            <a:off x="627960" y="1641513"/>
            <a:ext cx="11127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ookman Old Style" panose="02050604050505020204" pitchFamily="18" charset="0"/>
              </a:rPr>
              <a:t>A Meta Atuarial, definida na Política de Investimentos, para o exercício de 2023 era </a:t>
            </a:r>
            <a:r>
              <a:rPr lang="pt-BR" sz="2400" b="1" dirty="0">
                <a:latin typeface="Bookman Old Style" panose="02050604050505020204" pitchFamily="18" charset="0"/>
              </a:rPr>
              <a:t>IPCA + 5,04%</a:t>
            </a:r>
            <a:r>
              <a:rPr lang="pt-BR" sz="2400" dirty="0">
                <a:latin typeface="Bookman Old Style" panose="02050604050505020204" pitchFamily="18" charset="0"/>
              </a:rPr>
              <a:t>,</a:t>
            </a:r>
            <a:r>
              <a:rPr lang="pt-BR" sz="2400" b="1" dirty="0">
                <a:latin typeface="Bookman Old Style" panose="02050604050505020204" pitchFamily="18" charset="0"/>
              </a:rPr>
              <a:t> </a:t>
            </a:r>
            <a:r>
              <a:rPr lang="pt-BR" sz="2400" dirty="0">
                <a:latin typeface="Bookman Old Style" panose="02050604050505020204" pitchFamily="18" charset="0"/>
              </a:rPr>
              <a:t>ou seja, 9,72% de acréscimo na carteira referente a rentabilidade dos investimentos.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4D7963-E51D-4F53-B32C-2B429792D301}"/>
              </a:ext>
            </a:extLst>
          </p:cNvPr>
          <p:cNvSpPr txBox="1"/>
          <p:nvPr/>
        </p:nvSpPr>
        <p:spPr>
          <a:xfrm>
            <a:off x="627960" y="3014693"/>
            <a:ext cx="1103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ookman Old Style" panose="02050604050505020204" pitchFamily="18" charset="0"/>
              </a:rPr>
              <a:t>O IPRESG atingiu a rentabilidade de 12,50% de rentabilidade sobre a carteira de investimentos. Desta forma, auferiu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C70146-E7A8-4785-818E-110325B3239D}"/>
              </a:ext>
            </a:extLst>
          </p:cNvPr>
          <p:cNvSpPr txBox="1"/>
          <p:nvPr/>
        </p:nvSpPr>
        <p:spPr>
          <a:xfrm>
            <a:off x="6709271" y="3946338"/>
            <a:ext cx="409827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1FA5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Bookman Old Style" panose="02050604050505020204" pitchFamily="18" charset="0"/>
              </a:rPr>
              <a:t>128,60 %</a:t>
            </a:r>
          </a:p>
          <a:p>
            <a:pPr algn="ctr"/>
            <a:r>
              <a:rPr lang="pt-BR" sz="2400" dirty="0">
                <a:latin typeface="Bookman Old Style" panose="02050604050505020204" pitchFamily="18" charset="0"/>
              </a:rPr>
              <a:t>da Meta atuarial*.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5357C1-418C-4DF3-946B-1619288C5E0B}"/>
              </a:ext>
            </a:extLst>
          </p:cNvPr>
          <p:cNvSpPr txBox="1"/>
          <p:nvPr/>
        </p:nvSpPr>
        <p:spPr>
          <a:xfrm>
            <a:off x="627960" y="5988363"/>
            <a:ext cx="675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* Após 6 anos, conseguimos bater a meta atuarial!</a:t>
            </a:r>
          </a:p>
        </p:txBody>
      </p:sp>
    </p:spTree>
    <p:extLst>
      <p:ext uri="{BB962C8B-B14F-4D97-AF65-F5344CB8AC3E}">
        <p14:creationId xmlns:p14="http://schemas.microsoft.com/office/powerpoint/2010/main" val="168990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21B7DE-8EE9-9859-1517-758D9A138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461DBAC-EB9C-905C-1027-280FF1370369}"/>
              </a:ext>
            </a:extLst>
          </p:cNvPr>
          <p:cNvSpPr txBox="1"/>
          <p:nvPr/>
        </p:nvSpPr>
        <p:spPr>
          <a:xfrm>
            <a:off x="494506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Meta Atuarial 2024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8EA07FF-6B35-9F52-0C77-981BEED01FB9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13EB5E7-BDB8-07C1-80F0-DD054C60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62C1CE-7D6E-3C1E-5017-F46876DC1F36}"/>
              </a:ext>
            </a:extLst>
          </p:cNvPr>
          <p:cNvSpPr txBox="1"/>
          <p:nvPr/>
        </p:nvSpPr>
        <p:spPr>
          <a:xfrm>
            <a:off x="793214" y="1641513"/>
            <a:ext cx="8802478" cy="17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2AAC44-2301-15BE-F78F-BA64F35DB22D}"/>
              </a:ext>
            </a:extLst>
          </p:cNvPr>
          <p:cNvSpPr txBox="1"/>
          <p:nvPr/>
        </p:nvSpPr>
        <p:spPr>
          <a:xfrm>
            <a:off x="627960" y="1641513"/>
            <a:ext cx="11127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ookman Old Style" panose="02050604050505020204" pitchFamily="18" charset="0"/>
              </a:rPr>
              <a:t>A Meta Atuarial, definida na Política de Investimentos, para o exercício de 2024 é </a:t>
            </a:r>
            <a:r>
              <a:rPr lang="pt-BR" sz="2400" b="1" dirty="0">
                <a:latin typeface="Bookman Old Style" panose="02050604050505020204" pitchFamily="18" charset="0"/>
              </a:rPr>
              <a:t>IPCA + 5,10%</a:t>
            </a:r>
            <a:r>
              <a:rPr lang="pt-BR" sz="24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FB8246-7880-CCDD-8E38-68D01875429F}"/>
              </a:ext>
            </a:extLst>
          </p:cNvPr>
          <p:cNvSpPr txBox="1"/>
          <p:nvPr/>
        </p:nvSpPr>
        <p:spPr>
          <a:xfrm>
            <a:off x="627960" y="3014693"/>
            <a:ext cx="1084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ookman Old Style" panose="02050604050505020204" pitchFamily="18" charset="0"/>
              </a:rPr>
              <a:t>Em 2024, o IPRESG atingiu a rentabilidade de 7,23% de rentabilidade sobre a carteira de investimentos, ou seja, momentaneamente auferimos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2A496-3B21-0B6A-0626-769C91C8CE4E}"/>
              </a:ext>
            </a:extLst>
          </p:cNvPr>
          <p:cNvSpPr txBox="1"/>
          <p:nvPr/>
        </p:nvSpPr>
        <p:spPr>
          <a:xfrm>
            <a:off x="6725798" y="4064707"/>
            <a:ext cx="409827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1FA5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Bookman Old Style" panose="02050604050505020204" pitchFamily="18" charset="0"/>
              </a:rPr>
              <a:t>88,08 %</a:t>
            </a:r>
          </a:p>
          <a:p>
            <a:pPr algn="ctr"/>
            <a:r>
              <a:rPr lang="pt-BR" sz="2400" dirty="0">
                <a:latin typeface="Bookman Old Style" panose="02050604050505020204" pitchFamily="18" charset="0"/>
              </a:rPr>
              <a:t>da Meta atuarial de 2024.</a:t>
            </a:r>
          </a:p>
        </p:txBody>
      </p:sp>
    </p:spTree>
    <p:extLst>
      <p:ext uri="{BB962C8B-B14F-4D97-AF65-F5344CB8AC3E}">
        <p14:creationId xmlns:p14="http://schemas.microsoft.com/office/powerpoint/2010/main" val="303818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12EAF6C-3ECE-42F0-B78F-1944CB905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97299"/>
              </p:ext>
            </p:extLst>
          </p:nvPr>
        </p:nvGraphicFramePr>
        <p:xfrm>
          <a:off x="370901" y="1727710"/>
          <a:ext cx="6600355" cy="41148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04129">
                  <a:extLst>
                    <a:ext uri="{9D8B030D-6E8A-4147-A177-3AD203B41FA5}">
                      <a16:colId xmlns:a16="http://schemas.microsoft.com/office/drawing/2014/main" val="1680664410"/>
                    </a:ext>
                  </a:extLst>
                </a:gridCol>
                <a:gridCol w="2672518">
                  <a:extLst>
                    <a:ext uri="{9D8B030D-6E8A-4147-A177-3AD203B41FA5}">
                      <a16:colId xmlns:a16="http://schemas.microsoft.com/office/drawing/2014/main" val="1247224101"/>
                    </a:ext>
                  </a:extLst>
                </a:gridCol>
                <a:gridCol w="2423708">
                  <a:extLst>
                    <a:ext uri="{9D8B030D-6E8A-4147-A177-3AD203B41FA5}">
                      <a16:colId xmlns:a16="http://schemas.microsoft.com/office/drawing/2014/main" val="544241936"/>
                    </a:ext>
                  </a:extLst>
                </a:gridCol>
              </a:tblGrid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Exercício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Valores em Reais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Evolução (%) sobre o ano anterior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13827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2015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  49.179.238,56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+19,01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489212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2016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  57.331.118,77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+16,57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8582543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2017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  62.950.317,27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+9,80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978349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2018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  69.613.679,27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+10,59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5567322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2019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  79.369.838,27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+14,01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173480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2020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  85.944.020,19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+8,28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927687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2021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  97.196.813,91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+13,09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4460111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2022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R$ 114.073.130,70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+17,36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728255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2023</a:t>
                      </a:r>
                      <a:endParaRPr lang="pt-B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R$ 131.838.210,91</a:t>
                      </a:r>
                      <a:endParaRPr lang="pt-BR" sz="2000" b="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+15,57</a:t>
                      </a:r>
                      <a:endParaRPr lang="pt-BR" sz="2000" dirty="0">
                        <a:solidFill>
                          <a:srgbClr val="365F9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059307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Atual</a:t>
                      </a: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R$ 142.306.538,83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+ 7,94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437189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3F5D1F7-F01A-4147-990A-8FE6AA020A79}"/>
              </a:ext>
            </a:extLst>
          </p:cNvPr>
          <p:cNvSpPr txBox="1"/>
          <p:nvPr/>
        </p:nvSpPr>
        <p:spPr>
          <a:xfrm>
            <a:off x="7425369" y="1817783"/>
            <a:ext cx="4395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Bookman Old Style" panose="02050604050505020204" pitchFamily="18" charset="0"/>
              </a:rPr>
              <a:t>Na última década, o Patrimônio Financeiro cresceu </a:t>
            </a:r>
          </a:p>
          <a:p>
            <a:pPr algn="ctr"/>
            <a:r>
              <a:rPr lang="pt-BR" sz="2800" b="1" dirty="0">
                <a:latin typeface="Bookman Old Style" panose="02050604050505020204" pitchFamily="18" charset="0"/>
              </a:rPr>
              <a:t>R$ 93.127.300,27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074428D5-AB84-40DC-A20E-EDEEEA58B55B}"/>
              </a:ext>
            </a:extLst>
          </p:cNvPr>
          <p:cNvSpPr/>
          <p:nvPr/>
        </p:nvSpPr>
        <p:spPr>
          <a:xfrm rot="10800000">
            <a:off x="7138929" y="4127046"/>
            <a:ext cx="1167788" cy="111270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F855AC-23F0-440E-ADB6-971EF9949FDA}"/>
              </a:ext>
            </a:extLst>
          </p:cNvPr>
          <p:cNvSpPr txBox="1"/>
          <p:nvPr/>
        </p:nvSpPr>
        <p:spPr>
          <a:xfrm>
            <a:off x="8306717" y="4322892"/>
            <a:ext cx="3686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Bookman Old Style" panose="02050604050505020204" pitchFamily="18" charset="0"/>
              </a:rPr>
              <a:t>289,36%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Evolução do Patrimônio Financeiro do IPRESG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2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Valor Aplicado por Instituição Financeira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E3C0A05-B12F-45F8-AB0D-1CEFB667D805}"/>
              </a:ext>
            </a:extLst>
          </p:cNvPr>
          <p:cNvSpPr txBox="1"/>
          <p:nvPr/>
        </p:nvSpPr>
        <p:spPr>
          <a:xfrm>
            <a:off x="793214" y="1641513"/>
            <a:ext cx="8802478" cy="17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33E0C4-D0BB-4FF6-9BA5-90E29AB374CF}"/>
              </a:ext>
            </a:extLst>
          </p:cNvPr>
          <p:cNvSpPr txBox="1"/>
          <p:nvPr/>
        </p:nvSpPr>
        <p:spPr>
          <a:xfrm>
            <a:off x="627960" y="1641513"/>
            <a:ext cx="11127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ookman Old Style" panose="02050604050505020204" pitchFamily="18" charset="0"/>
              </a:rPr>
              <a:t>Ao encerrar setembro de 2024, o patrimônio financeiro do IPRESG estava distribuído nos seguintes bancos e corretoras financeiras: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2C2C6D0-4BA2-4F15-B90E-C30D72D54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71885"/>
              </p:ext>
            </p:extLst>
          </p:nvPr>
        </p:nvGraphicFramePr>
        <p:xfrm>
          <a:off x="7559270" y="3429000"/>
          <a:ext cx="4072843" cy="2270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69657">
                  <a:extLst>
                    <a:ext uri="{9D8B030D-6E8A-4147-A177-3AD203B41FA5}">
                      <a16:colId xmlns:a16="http://schemas.microsoft.com/office/drawing/2014/main" val="105276562"/>
                    </a:ext>
                  </a:extLst>
                </a:gridCol>
                <a:gridCol w="1603186">
                  <a:extLst>
                    <a:ext uri="{9D8B030D-6E8A-4147-A177-3AD203B41FA5}">
                      <a16:colId xmlns:a16="http://schemas.microsoft.com/office/drawing/2014/main" val="4989100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Percentual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890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BFL Administração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0,22%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109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BANRISUL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9,95%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919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BANCO DO BRASIL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35,09%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830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CAIXA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50,89%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3741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ITAÚ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0,89%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9328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SICREDI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2,71%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743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Demais Corretoras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Arial Nova" panose="020B0504020202020204" pitchFamily="34" charset="0"/>
                        </a:rPr>
                        <a:t>0,25%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086178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146C72EC-86F5-2A64-489A-9EB392281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0" y="2644846"/>
            <a:ext cx="6394801" cy="36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7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Avaliação Atuarial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7AFDDEA-CD80-4024-A34E-90F71815737F}"/>
              </a:ext>
            </a:extLst>
          </p:cNvPr>
          <p:cNvSpPr txBox="1"/>
          <p:nvPr/>
        </p:nvSpPr>
        <p:spPr>
          <a:xfrm>
            <a:off x="627960" y="1641513"/>
            <a:ext cx="10950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Bookman Old Style" panose="02050604050505020204" pitchFamily="18" charset="0"/>
              </a:rPr>
              <a:t>A Avaliação Atuarial tem o objetivo de dimensionar a situação financeiro-atuarial do RPPS, de acordo com a metodologia, hipóteses e premissas constantes na Nota Técnica Atuarial - NTA. A base cadastral recebida dos servidores ativos, inativos e dos pensionistas vinculados ao RPPS foi fornecida pelo ente federativo ou unidade gestora do RPPS.</a:t>
            </a:r>
            <a:endParaRPr lang="pt-BR" sz="3200" dirty="0">
              <a:latin typeface="Bookman Old Style" panose="020506040505050202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C47B34-4BED-4DB4-A6BA-8160EE7B200A}"/>
              </a:ext>
            </a:extLst>
          </p:cNvPr>
          <p:cNvSpPr txBox="1"/>
          <p:nvPr/>
        </p:nvSpPr>
        <p:spPr>
          <a:xfrm>
            <a:off x="627960" y="3966072"/>
            <a:ext cx="10950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Bookman Old Style" panose="02050604050505020204" pitchFamily="18" charset="0"/>
              </a:rPr>
              <a:t>A Avaliação Atuarial, usou pela primeira vez, os </a:t>
            </a:r>
            <a:r>
              <a:rPr lang="pt-BR" sz="2400" b="1" dirty="0">
                <a:latin typeface="Bookman Old Style" panose="02050604050505020204" pitchFamily="18" charset="0"/>
              </a:rPr>
              <a:t>dados completos </a:t>
            </a:r>
            <a:r>
              <a:rPr lang="pt-BR" sz="2400" dirty="0">
                <a:latin typeface="Bookman Old Style" panose="02050604050505020204" pitchFamily="18" charset="0"/>
              </a:rPr>
              <a:t>do censo previdenciário de 2022, o que beneficiou o cálculo com informações mais fidedignas em relação aos segurados e beneficiários do RPPS.</a:t>
            </a:r>
          </a:p>
          <a:p>
            <a:pPr algn="just"/>
            <a:endParaRPr lang="pt-BR" sz="2400" dirty="0">
              <a:latin typeface="Bookman Old Style" panose="02050604050505020204" pitchFamily="18" charset="0"/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O Cálculo atuarial está no site do IPRESG, consulte!</a:t>
            </a:r>
          </a:p>
        </p:txBody>
      </p:sp>
    </p:spTree>
    <p:extLst>
      <p:ext uri="{BB962C8B-B14F-4D97-AF65-F5344CB8AC3E}">
        <p14:creationId xmlns:p14="http://schemas.microsoft.com/office/powerpoint/2010/main" val="264306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Distribuição Salarial - Beneficiários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70F5B1-1A9F-4FBF-8D1B-618B86E4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36" y="1163104"/>
            <a:ext cx="7535327" cy="26768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3DAC6A-3029-4483-83E2-F0A24553E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125" y="4001268"/>
            <a:ext cx="732574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65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Distribuição por Grupo e Gênero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B883DC-E7BF-4641-948E-BA29AFCA2378}"/>
              </a:ext>
            </a:extLst>
          </p:cNvPr>
          <p:cNvSpPr/>
          <p:nvPr/>
        </p:nvSpPr>
        <p:spPr>
          <a:xfrm>
            <a:off x="538573" y="1368311"/>
            <a:ext cx="111723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Bookman Old Style" panose="02050604050505020204" pitchFamily="18" charset="0"/>
              </a:rPr>
              <a:t>Atualmente, 70,80% do grupo dos segurados é composto pelos servidores ativos, seguido de 25,39% aposentados e 3,81% pensionistas. Dessa base, 28% são segurados do sexo masculino e 72% do sexo feminino.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76751D-BF47-4FB6-8B77-AA44E765D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987" y="2783648"/>
            <a:ext cx="3134025" cy="3666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CD728F-E73D-403C-B852-6D0DFB17B040}"/>
              </a:ext>
            </a:extLst>
          </p:cNvPr>
          <p:cNvSpPr txBox="1"/>
          <p:nvPr/>
        </p:nvSpPr>
        <p:spPr>
          <a:xfrm>
            <a:off x="7899095" y="4307595"/>
            <a:ext cx="2291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942C61"/>
                </a:solidFill>
                <a:latin typeface="Arial Nova" panose="020B0504020202020204" pitchFamily="34" charset="0"/>
              </a:rPr>
              <a:t>Feminino</a:t>
            </a:r>
          </a:p>
          <a:p>
            <a:pPr algn="ctr"/>
            <a:r>
              <a:rPr lang="pt-BR" sz="2800" b="1" dirty="0">
                <a:solidFill>
                  <a:srgbClr val="942C61"/>
                </a:solidFill>
                <a:latin typeface="Arial Nova" panose="020B0504020202020204" pitchFamily="34" charset="0"/>
              </a:rPr>
              <a:t>72%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D23262-28B9-4E60-9F12-7D6136A518BA}"/>
              </a:ext>
            </a:extLst>
          </p:cNvPr>
          <p:cNvSpPr txBox="1"/>
          <p:nvPr/>
        </p:nvSpPr>
        <p:spPr>
          <a:xfrm>
            <a:off x="2001397" y="4307594"/>
            <a:ext cx="2291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03864"/>
                </a:solidFill>
                <a:latin typeface="Arial Nova" panose="020B0504020202020204" pitchFamily="34" charset="0"/>
              </a:rPr>
              <a:t>Masculino</a:t>
            </a:r>
          </a:p>
          <a:p>
            <a:pPr algn="ctr"/>
            <a:r>
              <a:rPr lang="pt-BR" sz="2800" b="1" dirty="0">
                <a:solidFill>
                  <a:srgbClr val="203864"/>
                </a:solidFill>
                <a:latin typeface="Arial Nova" panose="020B0504020202020204" pitchFamily="34" charset="0"/>
              </a:rPr>
              <a:t>28%</a:t>
            </a:r>
          </a:p>
        </p:txBody>
      </p:sp>
    </p:spTree>
    <p:extLst>
      <p:ext uri="{BB962C8B-B14F-4D97-AF65-F5344CB8AC3E}">
        <p14:creationId xmlns:p14="http://schemas.microsoft.com/office/powerpoint/2010/main" val="41560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49591" y="363904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Equipe do IPRESG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7BC7AF4-9CF4-6873-34E4-E9E4DEE2C82E}"/>
              </a:ext>
            </a:extLst>
          </p:cNvPr>
          <p:cNvSpPr txBox="1"/>
          <p:nvPr/>
        </p:nvSpPr>
        <p:spPr>
          <a:xfrm>
            <a:off x="485337" y="1120274"/>
            <a:ext cx="113055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Bookman Old Style" panose="02050604050505020204" pitchFamily="18" charset="0"/>
              </a:rPr>
              <a:t>Fabiana Pohlmann Machado Figueiredo – Presidente</a:t>
            </a:r>
          </a:p>
          <a:p>
            <a:endParaRPr lang="pt-BR" sz="14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Claudia Fialho Gomes Vinadé – Diretora de Previdência</a:t>
            </a:r>
          </a:p>
          <a:p>
            <a:endParaRPr lang="pt-BR" sz="14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Luciana Rodrigues Souto – Diretora Administrativa Financeira</a:t>
            </a:r>
          </a:p>
          <a:p>
            <a:endParaRPr lang="pt-BR" sz="14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Esmeralda Santos da Silva – Assessora Administrativa</a:t>
            </a:r>
          </a:p>
          <a:p>
            <a:endParaRPr lang="pt-BR" sz="12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Vinícius de Lima Zuse – Contador </a:t>
            </a:r>
          </a:p>
          <a:p>
            <a:endParaRPr lang="pt-BR" sz="14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Pâmela Luiza Torres de Souza – Agente Previdenciária (Folha de Pagamento e COMPREV)</a:t>
            </a:r>
          </a:p>
          <a:p>
            <a:endParaRPr lang="pt-BR" sz="14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Ana Luisa Fernandes – Estagiária (recepção e apoio nas aposentadorias)</a:t>
            </a:r>
          </a:p>
          <a:p>
            <a:endParaRPr lang="pt-BR" sz="12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Allan Pereira Alves- Estagiário (recepção e apoio administrativo)</a:t>
            </a:r>
          </a:p>
          <a:p>
            <a:endParaRPr lang="pt-BR" sz="1400" dirty="0">
              <a:latin typeface="Bookman Old Style" panose="02050604050505020204" pitchFamily="18" charset="0"/>
            </a:endParaRPr>
          </a:p>
          <a:p>
            <a:endParaRPr lang="pt-BR" sz="3600" dirty="0">
              <a:latin typeface="Bookman Old Style" panose="02050604050505020204" pitchFamily="18" charset="0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Horário de atendimento ao público das 8h às 14h</a:t>
            </a:r>
          </a:p>
        </p:txBody>
      </p:sp>
    </p:spTree>
    <p:extLst>
      <p:ext uri="{BB962C8B-B14F-4D97-AF65-F5344CB8AC3E}">
        <p14:creationId xmlns:p14="http://schemas.microsoft.com/office/powerpoint/2010/main" val="364010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Parecer Atuarial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8720DCC-4316-49E4-A916-E00C598C8B84}"/>
              </a:ext>
            </a:extLst>
          </p:cNvPr>
          <p:cNvSpPr/>
          <p:nvPr/>
        </p:nvSpPr>
        <p:spPr>
          <a:xfrm>
            <a:off x="538574" y="1033190"/>
            <a:ext cx="10939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Os resultados encontrados evidenciam um desequilíbrio importante no RPPS de SÃO GABRIEL, originado </a:t>
            </a:r>
            <a:r>
              <a:rPr lang="pt-BR" sz="2000" b="1" dirty="0">
                <a:latin typeface="Bookman Old Style" panose="02050604050505020204" pitchFamily="18" charset="0"/>
              </a:rPr>
              <a:t>no serviço passado</a:t>
            </a:r>
            <a:r>
              <a:rPr lang="pt-BR" sz="2000" dirty="0">
                <a:latin typeface="Bookman Old Style" panose="02050604050505020204" pitchFamily="18" charset="0"/>
              </a:rPr>
              <a:t>. Tal desequilíbrio (déficit) não está recebendo o tratamento adequado (equacionamento), visto que o plano de equacionamento vigente não é suficiente para equacioná-lo.</a:t>
            </a: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A necessidade da contribuição especial (suplementar), tem por objetivo </a:t>
            </a:r>
            <a:r>
              <a:rPr lang="pt-BR" sz="2000" b="1" dirty="0">
                <a:latin typeface="Bookman Old Style" panose="02050604050505020204" pitchFamily="18" charset="0"/>
              </a:rPr>
              <a:t>garantir a estabilidade do RPPS</a:t>
            </a:r>
            <a:r>
              <a:rPr lang="pt-BR" sz="2000" dirty="0">
                <a:latin typeface="Bookman Old Style" panose="02050604050505020204" pitchFamily="18" charset="0"/>
              </a:rPr>
              <a:t> de acordo com os fluxos futuros de pagamento de benefício. Estas contribuições especiais perdurarão até a quitação total do déficit atuarial. </a:t>
            </a: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r>
              <a:rPr lang="pt-BR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Hoje, a Alíquota Suplementar </a:t>
            </a:r>
            <a:r>
              <a:rPr lang="pt-BR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não se mostra condizente </a:t>
            </a:r>
            <a:r>
              <a:rPr lang="pt-BR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com os compromissos do RPPS, logo deverá ser alterada*.</a:t>
            </a:r>
          </a:p>
          <a:p>
            <a:pPr algn="just"/>
            <a:endParaRPr lang="pt-BR" sz="20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E03EDC3-4167-4933-8696-E4E6214ECCFB}"/>
              </a:ext>
            </a:extLst>
          </p:cNvPr>
          <p:cNvSpPr/>
          <p:nvPr/>
        </p:nvSpPr>
        <p:spPr>
          <a:xfrm>
            <a:off x="5127050" y="4982395"/>
            <a:ext cx="6192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rgbClr val="000000"/>
                </a:solidFill>
                <a:latin typeface="Bookman Old Style" panose="02050604050505020204" pitchFamily="18" charset="0"/>
              </a:rPr>
              <a:t>O RPPS de SÃO GABRIEL apresentou, na avaliação atuarial de 2024, um déficit de </a:t>
            </a:r>
            <a:r>
              <a:rPr lang="pt-BR" sz="22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R$ 359.823.572,39</a:t>
            </a:r>
            <a:r>
              <a:rPr lang="pt-BR" sz="2200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  <a:endParaRPr lang="pt-BR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7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Medidas para diminuir o D.A. - Lei 4.462/2024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025D927-E441-447A-9C67-FAE33F7C7BF4}"/>
              </a:ext>
            </a:extLst>
          </p:cNvPr>
          <p:cNvSpPr/>
          <p:nvPr/>
        </p:nvSpPr>
        <p:spPr>
          <a:xfrm>
            <a:off x="538573" y="1326579"/>
            <a:ext cx="10907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A </a:t>
            </a:r>
            <a:r>
              <a:rPr lang="pt-BR" sz="2000" b="1" dirty="0">
                <a:latin typeface="Bookman Old Style" panose="02050604050505020204" pitchFamily="18" charset="0"/>
              </a:rPr>
              <a:t>Lei Municipal nº 4.462/2024 </a:t>
            </a:r>
            <a:r>
              <a:rPr lang="pt-BR" sz="2000" dirty="0">
                <a:latin typeface="Bookman Old Style" panose="02050604050505020204" pitchFamily="18" charset="0"/>
              </a:rPr>
              <a:t>publicada em 21 de fevereiro de 2024, autoriza o ente a repassar ao IPRESG, créditos do Imposto de Renda Retido na Fonte – IRRF para complementar o plano de equacionamento do déficit atuarial. </a:t>
            </a:r>
            <a:r>
              <a:rPr lang="pt-BR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Essa medida representa um passo significativo na busca por soluções financeiras que garantam a sustentabilidade do RPPS,</a:t>
            </a:r>
            <a:r>
              <a:rPr lang="pt-BR" sz="2000" dirty="0">
                <a:latin typeface="Bookman Old Style" panose="02050604050505020204" pitchFamily="18" charset="0"/>
              </a:rPr>
              <a:t> permitindo o </a:t>
            </a:r>
            <a:r>
              <a:rPr lang="pt-BR" sz="2000" dirty="0">
                <a:highlight>
                  <a:srgbClr val="FFFF00"/>
                </a:highlight>
                <a:latin typeface="Bookman Old Style" panose="02050604050505020204" pitchFamily="18" charset="0"/>
              </a:rPr>
              <a:t>aporte</a:t>
            </a:r>
            <a:r>
              <a:rPr lang="pt-BR" sz="2000" dirty="0">
                <a:latin typeface="Bookman Old Style" panose="02050604050505020204" pitchFamily="18" charset="0"/>
              </a:rPr>
              <a:t> de recursos necessários para equilibrar o sistema e assegurar o pagamento dos benefícios previdenciários aos servidores públicos municipais. </a:t>
            </a: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Validade: até 31 de dezembro de 2054.</a:t>
            </a:r>
          </a:p>
        </p:txBody>
      </p:sp>
      <p:sp>
        <p:nvSpPr>
          <p:cNvPr id="3" name="Texto Explicativo: Linha Dobrada 2">
            <a:extLst>
              <a:ext uri="{FF2B5EF4-FFF2-40B4-BE49-F238E27FC236}">
                <a16:creationId xmlns:a16="http://schemas.microsoft.com/office/drawing/2014/main" id="{8EC6B259-E15E-4E3E-9C5B-CBF86626E1CB}"/>
              </a:ext>
            </a:extLst>
          </p:cNvPr>
          <p:cNvSpPr/>
          <p:nvPr/>
        </p:nvSpPr>
        <p:spPr>
          <a:xfrm>
            <a:off x="7238081" y="3428999"/>
            <a:ext cx="4415345" cy="1374355"/>
          </a:xfrm>
          <a:prstGeom prst="borderCallout2">
            <a:avLst>
              <a:gd name="adj1" fmla="val 50143"/>
              <a:gd name="adj2" fmla="val 109"/>
              <a:gd name="adj3" fmla="val 49980"/>
              <a:gd name="adj4" fmla="val -9455"/>
              <a:gd name="adj5" fmla="val -41299"/>
              <a:gd name="adj6" fmla="val -105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Recurso adicional que não poderá ser utilizado dentro do prazo de 5 anos, buscando rentabilidade e solvência do RPPS.</a:t>
            </a:r>
          </a:p>
        </p:txBody>
      </p:sp>
    </p:spTree>
    <p:extLst>
      <p:ext uri="{BB962C8B-B14F-4D97-AF65-F5344CB8AC3E}">
        <p14:creationId xmlns:p14="http://schemas.microsoft.com/office/powerpoint/2010/main" val="479591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Lei 4.462/2024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025D927-E441-447A-9C67-FAE33F7C7BF4}"/>
              </a:ext>
            </a:extLst>
          </p:cNvPr>
          <p:cNvSpPr/>
          <p:nvPr/>
        </p:nvSpPr>
        <p:spPr>
          <a:xfrm>
            <a:off x="538573" y="1326579"/>
            <a:ext cx="10907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O valor vinculado é de </a:t>
            </a:r>
            <a:r>
              <a:rPr lang="pt-BR" sz="2000" b="1" dirty="0">
                <a:latin typeface="Bookman Old Style" panose="02050604050505020204" pitchFamily="18" charset="0"/>
              </a:rPr>
              <a:t>R$ 3.000.000,00 </a:t>
            </a:r>
            <a:r>
              <a:rPr lang="pt-BR" sz="2000" dirty="0">
                <a:latin typeface="Bookman Old Style" panose="02050604050505020204" pitchFamily="18" charset="0"/>
              </a:rPr>
              <a:t>(três milhões de reais) anualmente. </a:t>
            </a: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endParaRPr lang="pt-BR" sz="2000" dirty="0">
              <a:latin typeface="Bookman Old Style" panose="02050604050505020204" pitchFamily="18" charset="0"/>
            </a:endParaRPr>
          </a:p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A </a:t>
            </a:r>
            <a:r>
              <a:rPr lang="pt-BR" sz="2000" b="1" dirty="0">
                <a:latin typeface="Bookman Old Style" panose="02050604050505020204" pitchFamily="18" charset="0"/>
              </a:rPr>
              <a:t>ausência de quitação total </a:t>
            </a:r>
            <a:r>
              <a:rPr lang="pt-BR" sz="2000" dirty="0">
                <a:latin typeface="Bookman Old Style" panose="02050604050505020204" pitchFamily="18" charset="0"/>
              </a:rPr>
              <a:t>do valor devido anualmente, em prazo superior a 30 dias, </a:t>
            </a:r>
            <a:r>
              <a:rPr lang="pt-BR" sz="2000" b="1" dirty="0">
                <a:latin typeface="Bookman Old Style" panose="02050604050505020204" pitchFamily="18" charset="0"/>
              </a:rPr>
              <a:t>acarretará a revogação automática da presente lei</a:t>
            </a:r>
            <a:r>
              <a:rPr lang="pt-BR" sz="2000" dirty="0">
                <a:latin typeface="Bookman Old Style" panose="02050604050505020204" pitchFamily="18" charset="0"/>
              </a:rPr>
              <a:t>, e seu saldo devedor integrará o montante do passivo atuarial do RRPS, a ser amortizado conforme legislação vigente (Art. 3º, Lei Municipal nº 4.462/2024).</a:t>
            </a:r>
          </a:p>
        </p:txBody>
      </p:sp>
      <p:sp>
        <p:nvSpPr>
          <p:cNvPr id="5" name="Texto Explicativo: Linha Dobrada 4">
            <a:extLst>
              <a:ext uri="{FF2B5EF4-FFF2-40B4-BE49-F238E27FC236}">
                <a16:creationId xmlns:a16="http://schemas.microsoft.com/office/drawing/2014/main" id="{96FC7F38-66CF-4C89-B1F0-327AEB565E1B}"/>
              </a:ext>
            </a:extLst>
          </p:cNvPr>
          <p:cNvSpPr/>
          <p:nvPr/>
        </p:nvSpPr>
        <p:spPr>
          <a:xfrm>
            <a:off x="5326656" y="1842295"/>
            <a:ext cx="5491908" cy="1476535"/>
          </a:xfrm>
          <a:prstGeom prst="borderCallout2">
            <a:avLst>
              <a:gd name="adj1" fmla="val 50088"/>
              <a:gd name="adj2" fmla="val 294"/>
              <a:gd name="adj3" fmla="val 50833"/>
              <a:gd name="adj4" fmla="val -13458"/>
              <a:gd name="adj5" fmla="val -9865"/>
              <a:gd name="adj6" fmla="val -1356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O valor será repassado mensalmente em doze parcelas mensais e consecutivas, sendo R$ 250.000,00 (duzentos e cinquenta mil reais) mensais (Art. 1º, parágrafo único, Lei Municipal nº 4.462/2024).</a:t>
            </a:r>
          </a:p>
        </p:txBody>
      </p:sp>
    </p:spTree>
    <p:extLst>
      <p:ext uri="{BB962C8B-B14F-4D97-AF65-F5344CB8AC3E}">
        <p14:creationId xmlns:p14="http://schemas.microsoft.com/office/powerpoint/2010/main" val="41761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Novas Alíquotas Suplementares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F4C5AB-7D2D-4E40-A58D-08A3FA0AF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71" y="1712703"/>
            <a:ext cx="8981769" cy="3432593"/>
          </a:xfrm>
          <a:prstGeom prst="rect">
            <a:avLst/>
          </a:prstGeom>
        </p:spPr>
      </p:pic>
      <p:sp>
        <p:nvSpPr>
          <p:cNvPr id="7" name="Texto Explicativo: Linha Dobrada 6">
            <a:extLst>
              <a:ext uri="{FF2B5EF4-FFF2-40B4-BE49-F238E27FC236}">
                <a16:creationId xmlns:a16="http://schemas.microsoft.com/office/drawing/2014/main" id="{3DD1778B-AFC2-4098-8284-04B4B9A4BF3B}"/>
              </a:ext>
            </a:extLst>
          </p:cNvPr>
          <p:cNvSpPr/>
          <p:nvPr/>
        </p:nvSpPr>
        <p:spPr>
          <a:xfrm rot="10800000">
            <a:off x="538574" y="4814371"/>
            <a:ext cx="3999123" cy="1773715"/>
          </a:xfrm>
          <a:prstGeom prst="borderCallout2">
            <a:avLst>
              <a:gd name="adj1" fmla="val 50427"/>
              <a:gd name="adj2" fmla="val -69"/>
              <a:gd name="adj3" fmla="val 50427"/>
              <a:gd name="adj4" fmla="val -18045"/>
              <a:gd name="adj5" fmla="val 83928"/>
              <a:gd name="adj6" fmla="val -3675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7C4D4B-D797-4EB9-A5D9-614AFFA14357}"/>
              </a:ext>
            </a:extLst>
          </p:cNvPr>
          <p:cNvSpPr txBox="1"/>
          <p:nvPr/>
        </p:nvSpPr>
        <p:spPr>
          <a:xfrm>
            <a:off x="528182" y="4841379"/>
            <a:ext cx="399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Bookman Old Style" panose="02050604050505020204" pitchFamily="18" charset="0"/>
              </a:rPr>
              <a:t>A alteração nas alíquotas suplementares imposta pela Lei nº 4.482/2024, só foi possível pelo estudo Atuarial [</a:t>
            </a:r>
            <a:r>
              <a:rPr lang="pt-BR" b="1" dirty="0">
                <a:latin typeface="Bookman Old Style" panose="02050604050505020204" pitchFamily="18" charset="0"/>
              </a:rPr>
              <a:t>Adendo RAA 719-2024</a:t>
            </a:r>
            <a:r>
              <a:rPr lang="pt-BR" dirty="0">
                <a:latin typeface="Bookman Old Style" panose="02050604050505020204" pitchFamily="18" charset="0"/>
              </a:rPr>
              <a:t>] e pela vigência da </a:t>
            </a:r>
            <a:r>
              <a:rPr lang="pt-BR" b="1" dirty="0">
                <a:latin typeface="Bookman Old Style" panose="02050604050505020204" pitchFamily="18" charset="0"/>
              </a:rPr>
              <a:t>Lei 4.462/2024</a:t>
            </a:r>
            <a:r>
              <a:rPr lang="pt-BR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031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Novas Alíquotas Suplementares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270BEDF-B355-445B-8C41-F9925D59C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30116"/>
              </p:ext>
            </p:extLst>
          </p:nvPr>
        </p:nvGraphicFramePr>
        <p:xfrm>
          <a:off x="1821454" y="1936215"/>
          <a:ext cx="8549092" cy="298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190">
                  <a:extLst>
                    <a:ext uri="{9D8B030D-6E8A-4147-A177-3AD203B41FA5}">
                      <a16:colId xmlns:a16="http://schemas.microsoft.com/office/drawing/2014/main" val="606840306"/>
                    </a:ext>
                  </a:extLst>
                </a:gridCol>
                <a:gridCol w="2747656">
                  <a:extLst>
                    <a:ext uri="{9D8B030D-6E8A-4147-A177-3AD203B41FA5}">
                      <a16:colId xmlns:a16="http://schemas.microsoft.com/office/drawing/2014/main" val="1322018151"/>
                    </a:ext>
                  </a:extLst>
                </a:gridCol>
                <a:gridCol w="3426246">
                  <a:extLst>
                    <a:ext uri="{9D8B030D-6E8A-4147-A177-3AD203B41FA5}">
                      <a16:colId xmlns:a16="http://schemas.microsoft.com/office/drawing/2014/main" val="163498696"/>
                    </a:ext>
                  </a:extLst>
                </a:gridCol>
              </a:tblGrid>
              <a:tr h="1090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Exercício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Alíquota Suplementar - RAA 2024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Alíquota Suplementar  - Adendo RAA 719-2024 e Lei nº 4.462/2024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33607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2024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27,83%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20,00%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179181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2025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30,50%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21,00%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113564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2026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34,50%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24,90%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01222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2027 - 2054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39,20%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 Nova" panose="020B0504020202020204" pitchFamily="34" charset="0"/>
                        </a:rPr>
                        <a:t>24,90%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40830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A2EE1FAA-69A9-4A89-B10C-8539943DDB66}"/>
              </a:ext>
            </a:extLst>
          </p:cNvPr>
          <p:cNvSpPr/>
          <p:nvPr/>
        </p:nvSpPr>
        <p:spPr>
          <a:xfrm>
            <a:off x="6929610" y="1936215"/>
            <a:ext cx="3440936" cy="2985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3A2441A-C43A-46D8-882B-49947B317EEB}"/>
              </a:ext>
            </a:extLst>
          </p:cNvPr>
          <p:cNvCxnSpPr/>
          <p:nvPr/>
        </p:nvCxnSpPr>
        <p:spPr>
          <a:xfrm>
            <a:off x="8659258" y="4921785"/>
            <a:ext cx="0" cy="6637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018FB9-39A1-49D6-821A-87C70946AE27}"/>
              </a:ext>
            </a:extLst>
          </p:cNvPr>
          <p:cNvSpPr txBox="1"/>
          <p:nvPr/>
        </p:nvSpPr>
        <p:spPr>
          <a:xfrm>
            <a:off x="7323960" y="5588253"/>
            <a:ext cx="277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ookman Old Style" panose="02050604050505020204" pitchFamily="18" charset="0"/>
              </a:rPr>
              <a:t>Lei nº 4.482/2024</a:t>
            </a:r>
          </a:p>
        </p:txBody>
      </p:sp>
    </p:spTree>
    <p:extLst>
      <p:ext uri="{BB962C8B-B14F-4D97-AF65-F5344CB8AC3E}">
        <p14:creationId xmlns:p14="http://schemas.microsoft.com/office/powerpoint/2010/main" val="372201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93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Relatório de Avaliação Atuarial e Adendo RAA 719-2024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B1C2071-BAD7-4EA9-A571-8F520916D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49" y="963502"/>
            <a:ext cx="9126302" cy="523326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E3E0826-C5BF-4467-BF4F-723E1D4BD5FD}"/>
              </a:ext>
            </a:extLst>
          </p:cNvPr>
          <p:cNvSpPr txBox="1"/>
          <p:nvPr/>
        </p:nvSpPr>
        <p:spPr>
          <a:xfrm>
            <a:off x="1167788" y="6290631"/>
            <a:ext cx="862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ookman Old Style" panose="02050604050505020204" pitchFamily="18" charset="0"/>
              </a:rPr>
              <a:t>Site do IPRESG/Transparência/Relatório de Avaliação Atuarial</a:t>
            </a:r>
          </a:p>
        </p:txBody>
      </p:sp>
    </p:spTree>
    <p:extLst>
      <p:ext uri="{BB962C8B-B14F-4D97-AF65-F5344CB8AC3E}">
        <p14:creationId xmlns:p14="http://schemas.microsoft.com/office/powerpoint/2010/main" val="1478659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60528017"/>
              </p:ext>
            </p:extLst>
          </p:nvPr>
        </p:nvGraphicFramePr>
        <p:xfrm>
          <a:off x="2015524" y="1575412"/>
          <a:ext cx="7745421" cy="4815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F9E18C1-768C-7960-DEF5-0689DF2CB23F}"/>
              </a:ext>
            </a:extLst>
          </p:cNvPr>
          <p:cNvSpPr txBox="1"/>
          <p:nvPr/>
        </p:nvSpPr>
        <p:spPr>
          <a:xfrm>
            <a:off x="538574" y="407972"/>
            <a:ext cx="93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Nossos Pilares</a:t>
            </a:r>
          </a:p>
        </p:txBody>
      </p:sp>
    </p:spTree>
    <p:extLst>
      <p:ext uri="{BB962C8B-B14F-4D97-AF65-F5344CB8AC3E}">
        <p14:creationId xmlns:p14="http://schemas.microsoft.com/office/powerpoint/2010/main" val="204380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1906D-76A0-A807-5CB8-36EEE89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0A306E9-7C13-7B46-A300-A50BB3C438A5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Pesquisa de Satisfação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EDE09AD-5152-3363-3A46-9CC68B2CB100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5C1B671-7BBE-85E8-BA71-D7CD9589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441CE5-2736-7F3B-6155-CA1C75C8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982" y="3189504"/>
            <a:ext cx="3185114" cy="32977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E7968A-75F3-F8F8-99C0-7649815FF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8" y="4258209"/>
            <a:ext cx="3185115" cy="2232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4A869FF-90D4-84C3-50C9-EFCC2BE97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48" y="1806766"/>
            <a:ext cx="3190296" cy="223235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14176CB-047B-6F14-4A82-D19C214ED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656" y="3182561"/>
            <a:ext cx="3185114" cy="330466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60C1741-1C64-9959-A7E8-E9DF1F12F254}"/>
              </a:ext>
            </a:extLst>
          </p:cNvPr>
          <p:cNvSpPr txBox="1"/>
          <p:nvPr/>
        </p:nvSpPr>
        <p:spPr>
          <a:xfrm>
            <a:off x="4349656" y="1939359"/>
            <a:ext cx="661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Bookman Old Style" panose="02050604050505020204" pitchFamily="18" charset="0"/>
              </a:rPr>
              <a:t>Pesquisa realizada no grupo de WhatsApp com 620 membros.</a:t>
            </a:r>
          </a:p>
        </p:txBody>
      </p:sp>
    </p:spTree>
    <p:extLst>
      <p:ext uri="{BB962C8B-B14F-4D97-AF65-F5344CB8AC3E}">
        <p14:creationId xmlns:p14="http://schemas.microsoft.com/office/powerpoint/2010/main" val="953176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F1CF5-272B-E4C6-F7E8-726395F15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0FBA29A-F9AA-2FA5-1CE1-E4B37C029FD2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Outros Pontos Trabalhados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1E6197B-6195-8ECC-DFCF-C1E5B6CF76D3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576AEEE-4BA2-602A-3FC0-4B78DD18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4ED9EED-90F4-6550-8645-298280C5BA8B}"/>
              </a:ext>
            </a:extLst>
          </p:cNvPr>
          <p:cNvSpPr txBox="1"/>
          <p:nvPr/>
        </p:nvSpPr>
        <p:spPr>
          <a:xfrm>
            <a:off x="1024569" y="1443210"/>
            <a:ext cx="98821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Prova de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Atualização Cadastral dos novos servidores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IPRESG Itinerante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Campanha no WhatsApp para ajudar colegas nas enchentes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Empréstimos Consignados </a:t>
            </a:r>
          </a:p>
          <a:p>
            <a:r>
              <a:rPr lang="pt-BR" sz="2400" dirty="0"/>
              <a:t>		</a:t>
            </a:r>
            <a:r>
              <a:rPr lang="pt-BR" sz="2400" dirty="0">
                <a:latin typeface="Arial Narrow" panose="020B0606020202030204" pitchFamily="34" charset="0"/>
              </a:rPr>
              <a:t>→</a:t>
            </a:r>
            <a:r>
              <a:rPr lang="pt-BR" sz="2400" dirty="0"/>
              <a:t>	BB, Banrisul, Bradesco, Caixa (Convênios vigentes)</a:t>
            </a:r>
          </a:p>
          <a:p>
            <a:r>
              <a:rPr lang="pt-BR" sz="2400" dirty="0"/>
              <a:t>		</a:t>
            </a:r>
            <a:r>
              <a:rPr lang="pt-BR" sz="2400" dirty="0">
                <a:latin typeface="Arial Narrow" panose="020B0606020202030204" pitchFamily="34" charset="0"/>
              </a:rPr>
              <a:t>→</a:t>
            </a:r>
            <a:r>
              <a:rPr lang="pt-BR" sz="2400" dirty="0"/>
              <a:t>	Sicredi, Santander (Convênios futuros)</a:t>
            </a:r>
          </a:p>
        </p:txBody>
      </p:sp>
    </p:spTree>
    <p:extLst>
      <p:ext uri="{BB962C8B-B14F-4D97-AF65-F5344CB8AC3E}">
        <p14:creationId xmlns:p14="http://schemas.microsoft.com/office/powerpoint/2010/main" val="3041011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F526A-857C-92F4-C252-BE3E5FDDC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15E634E-5C35-A35C-4EB8-EA090ECB83F1}"/>
              </a:ext>
            </a:extLst>
          </p:cNvPr>
          <p:cNvSpPr txBox="1"/>
          <p:nvPr/>
        </p:nvSpPr>
        <p:spPr>
          <a:xfrm>
            <a:off x="4172930" y="1443558"/>
            <a:ext cx="3846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FA5A5"/>
                </a:solidFill>
                <a:latin typeface="Bookman Old Style" panose="02050604050505020204" pitchFamily="18" charset="0"/>
              </a:rPr>
              <a:t>Atenção!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3BE4D8-AD42-6F22-E5CF-440DBC1AB15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AF08045-3854-2712-96F6-1E957CB45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5A3FEF7-0E29-1C3C-2EDE-304CB1DB16D2}"/>
              </a:ext>
            </a:extLst>
          </p:cNvPr>
          <p:cNvSpPr txBox="1"/>
          <p:nvPr/>
        </p:nvSpPr>
        <p:spPr>
          <a:xfrm>
            <a:off x="862988" y="2633032"/>
            <a:ext cx="10466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Bookman Old Style" panose="02050604050505020204" pitchFamily="18" charset="0"/>
              </a:rPr>
              <a:t>Está em tramitação a </a:t>
            </a:r>
            <a:r>
              <a:rPr lang="pt-BR" sz="2400" b="1" dirty="0">
                <a:latin typeface="Bookman Old Style" panose="02050604050505020204" pitchFamily="18" charset="0"/>
              </a:rPr>
              <a:t>PEC 066 </a:t>
            </a:r>
            <a:r>
              <a:rPr lang="pt-BR" sz="2400" dirty="0">
                <a:latin typeface="Bookman Old Style" panose="02050604050505020204" pitchFamily="18" charset="0"/>
              </a:rPr>
              <a:t>na Câmara dos Deputados, a referida PEC consiste em aplicar aos regimes próprios dos Municípios as mesmas regras de benefícios válidas para a União, exceto se instituírem regras de maior impacto sobre o equilíbrio financeiro e atuarial. </a:t>
            </a:r>
          </a:p>
        </p:txBody>
      </p:sp>
    </p:spTree>
    <p:extLst>
      <p:ext uri="{BB962C8B-B14F-4D97-AF65-F5344CB8AC3E}">
        <p14:creationId xmlns:p14="http://schemas.microsoft.com/office/powerpoint/2010/main" val="19680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788F0B-B8AC-FD89-B9F7-99E42408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E0EB3EA-D4E9-6710-0E0C-2E550DACF37D}"/>
              </a:ext>
            </a:extLst>
          </p:cNvPr>
          <p:cNvSpPr txBox="1"/>
          <p:nvPr/>
        </p:nvSpPr>
        <p:spPr>
          <a:xfrm>
            <a:off x="549591" y="363904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Membros dos Conselhos e Comitê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9627EF0-A9A9-9E57-3DC3-DCF07832B61E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307A64A-21CA-B1EC-5A94-B1D44E6F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DC0019A-93C6-F69A-5DA3-35EDFD0BC4D7}"/>
              </a:ext>
            </a:extLst>
          </p:cNvPr>
          <p:cNvSpPr txBox="1"/>
          <p:nvPr/>
        </p:nvSpPr>
        <p:spPr>
          <a:xfrm>
            <a:off x="683045" y="1375647"/>
            <a:ext cx="113055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CONSELHO DE ADMINISTRAÇÃO - </a:t>
            </a:r>
            <a:r>
              <a:rPr lang="pt-BR" sz="2000" b="0" i="0" dirty="0">
                <a:effectLst/>
                <a:latin typeface="Bookman Old Style" panose="02050604050505020204" pitchFamily="18" charset="0"/>
              </a:rPr>
              <a:t>Portaria nº 2.596/2022, de 30/12/2022</a:t>
            </a:r>
            <a:endParaRPr lang="pt-BR" sz="2000" b="1" dirty="0">
              <a:latin typeface="Bookman Old Style" panose="02050604050505020204" pitchFamily="18" charset="0"/>
            </a:endParaRP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000" b="1" dirty="0">
                <a:latin typeface="Bookman Old Style" panose="02050604050505020204" pitchFamily="18" charset="0"/>
              </a:rPr>
              <a:t>Titulares: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Tais dos Santos Bernardes - Presidente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Esmeralda Santos da Silva - </a:t>
            </a:r>
            <a:r>
              <a:rPr lang="pt-BR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Certificada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Elizandra dos Santos Rodrigues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José </a:t>
            </a:r>
            <a:r>
              <a:rPr lang="pt-BR" sz="2000" dirty="0" err="1">
                <a:latin typeface="Bookman Old Style" panose="02050604050505020204" pitchFamily="18" charset="0"/>
              </a:rPr>
              <a:t>Vaner</a:t>
            </a:r>
            <a:r>
              <a:rPr lang="pt-BR" sz="2000" dirty="0">
                <a:latin typeface="Bookman Old Style" panose="02050604050505020204" pitchFamily="18" charset="0"/>
              </a:rPr>
              <a:t> da Silva Marques</a:t>
            </a:r>
          </a:p>
          <a:p>
            <a:r>
              <a:rPr lang="pt-BR" sz="2000" dirty="0" err="1">
                <a:latin typeface="Bookman Old Style" panose="02050604050505020204" pitchFamily="18" charset="0"/>
              </a:rPr>
              <a:t>Tanila</a:t>
            </a:r>
            <a:r>
              <a:rPr lang="pt-BR" sz="2000" dirty="0">
                <a:latin typeface="Bookman Old Style" panose="02050604050505020204" pitchFamily="18" charset="0"/>
              </a:rPr>
              <a:t> Silveira Chaves - </a:t>
            </a:r>
            <a:r>
              <a:rPr lang="pt-BR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Certificada</a:t>
            </a: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000" b="1" dirty="0">
                <a:latin typeface="Bookman Old Style" panose="02050604050505020204" pitchFamily="18" charset="0"/>
              </a:rPr>
              <a:t>Suplentes: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Regina Helena dos Santos Rocha</a:t>
            </a:r>
          </a:p>
          <a:p>
            <a:r>
              <a:rPr lang="pt-BR" sz="2000" dirty="0" err="1">
                <a:latin typeface="Bookman Old Style" panose="02050604050505020204" pitchFamily="18" charset="0"/>
              </a:rPr>
              <a:t>Gleidevan</a:t>
            </a:r>
            <a:r>
              <a:rPr lang="pt-BR" sz="2000" dirty="0">
                <a:latin typeface="Bookman Old Style" panose="02050604050505020204" pitchFamily="18" charset="0"/>
              </a:rPr>
              <a:t> de Moraes Marques</a:t>
            </a:r>
          </a:p>
          <a:p>
            <a:r>
              <a:rPr lang="pt-BR" sz="2000" dirty="0" err="1">
                <a:latin typeface="Bookman Old Style" panose="02050604050505020204" pitchFamily="18" charset="0"/>
              </a:rPr>
              <a:t>Graciele</a:t>
            </a:r>
            <a:r>
              <a:rPr lang="pt-BR" sz="2000" dirty="0">
                <a:latin typeface="Bookman Old Style" panose="02050604050505020204" pitchFamily="18" charset="0"/>
              </a:rPr>
              <a:t> de Miranda </a:t>
            </a:r>
            <a:r>
              <a:rPr lang="pt-BR" sz="2000" dirty="0" err="1">
                <a:latin typeface="Bookman Old Style" panose="02050604050505020204" pitchFamily="18" charset="0"/>
              </a:rPr>
              <a:t>Pouzada</a:t>
            </a:r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000" dirty="0">
                <a:latin typeface="Bookman Old Style" panose="02050604050505020204" pitchFamily="18" charset="0"/>
              </a:rPr>
              <a:t>Humberto </a:t>
            </a:r>
            <a:r>
              <a:rPr lang="pt-BR" sz="2000" dirty="0" err="1">
                <a:latin typeface="Bookman Old Style" panose="02050604050505020204" pitchFamily="18" charset="0"/>
              </a:rPr>
              <a:t>Arleo</a:t>
            </a:r>
            <a:r>
              <a:rPr lang="pt-BR" sz="2000" dirty="0">
                <a:latin typeface="Bookman Old Style" panose="02050604050505020204" pitchFamily="18" charset="0"/>
              </a:rPr>
              <a:t> Petrarca</a:t>
            </a:r>
          </a:p>
        </p:txBody>
      </p:sp>
      <p:sp>
        <p:nvSpPr>
          <p:cNvPr id="2" name="Estrela de 5 pontas 1"/>
          <p:cNvSpPr/>
          <p:nvPr/>
        </p:nvSpPr>
        <p:spPr>
          <a:xfrm>
            <a:off x="6647935" y="2998573"/>
            <a:ext cx="2940908" cy="26361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Reunião mensal</a:t>
            </a:r>
          </a:p>
        </p:txBody>
      </p:sp>
    </p:spTree>
    <p:extLst>
      <p:ext uri="{BB962C8B-B14F-4D97-AF65-F5344CB8AC3E}">
        <p14:creationId xmlns:p14="http://schemas.microsoft.com/office/powerpoint/2010/main" val="1692903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/>
              <a:t>Este relatório estará disponível, </a:t>
            </a:r>
          </a:p>
          <a:p>
            <a:pPr marL="0" indent="0" algn="ctr">
              <a:buNone/>
            </a:pPr>
            <a:r>
              <a:rPr lang="pt-BR" sz="3600" dirty="0"/>
              <a:t>a partir de amanhã no site do IPRESG.</a:t>
            </a:r>
          </a:p>
        </p:txBody>
      </p:sp>
      <p:pic>
        <p:nvPicPr>
          <p:cNvPr id="2050" name="Picture 2" descr="Lembrete Cemitério para o dia de Finados - Prefeitur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70" y="863264"/>
            <a:ext cx="3051650" cy="20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94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pic>
        <p:nvPicPr>
          <p:cNvPr id="2050" name="Picture 2" descr="Vetores e ilustrações de Instagram logo vector para download gratuito |  Freepik">
            <a:extLst>
              <a:ext uri="{FF2B5EF4-FFF2-40B4-BE49-F238E27FC236}">
                <a16:creationId xmlns:a16="http://schemas.microsoft.com/office/drawing/2014/main" id="{E1A5CF6A-DBAE-4C88-A4D2-73C805F4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61" y="3429000"/>
            <a:ext cx="1500475" cy="10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1FA3C80-C8D3-4545-8E4D-37364C62A98B}"/>
              </a:ext>
            </a:extLst>
          </p:cNvPr>
          <p:cNvSpPr txBox="1"/>
          <p:nvPr/>
        </p:nvSpPr>
        <p:spPr>
          <a:xfrm>
            <a:off x="1697364" y="948477"/>
            <a:ext cx="90733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latin typeface="Bookman Old Style" panose="02050604050505020204" pitchFamily="18" charset="0"/>
              </a:rPr>
              <a:t>Em caso de dúvidas, entre em contato conosco:</a:t>
            </a: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800" dirty="0">
                <a:latin typeface="Bookman Old Style" panose="02050604050505020204" pitchFamily="18" charset="0"/>
              </a:rPr>
              <a:t>				</a:t>
            </a:r>
            <a:r>
              <a:rPr lang="pt-BR" sz="2800" b="1" dirty="0">
                <a:latin typeface="Bookman Old Style" panose="02050604050505020204" pitchFamily="18" charset="0"/>
              </a:rPr>
              <a:t>(55) 3232-0120/3237-2150</a:t>
            </a:r>
          </a:p>
          <a:p>
            <a:endParaRPr lang="pt-BR" sz="2800" b="1" dirty="0">
              <a:latin typeface="Bookman Old Style" panose="02050604050505020204" pitchFamily="18" charset="0"/>
            </a:endParaRPr>
          </a:p>
          <a:p>
            <a:r>
              <a:rPr lang="pt-BR" sz="2800" b="1" dirty="0">
                <a:latin typeface="Bookman Old Style" panose="02050604050505020204" pitchFamily="18" charset="0"/>
              </a:rPr>
              <a:t>				(55) 3232-0120</a:t>
            </a:r>
          </a:p>
          <a:p>
            <a:r>
              <a:rPr lang="pt-BR" sz="2800" b="1" dirty="0">
                <a:latin typeface="Bookman Old Style" panose="02050604050505020204" pitchFamily="18" charset="0"/>
              </a:rPr>
              <a:t>			    </a:t>
            </a:r>
          </a:p>
          <a:p>
            <a:r>
              <a:rPr lang="pt-BR" sz="2800" b="1" dirty="0">
                <a:latin typeface="Bookman Old Style" panose="02050604050505020204" pitchFamily="18" charset="0"/>
              </a:rPr>
              <a:t>                @ipresg</a:t>
            </a:r>
          </a:p>
          <a:p>
            <a:endParaRPr lang="pt-BR" sz="2800" b="1" dirty="0">
              <a:latin typeface="Bookman Old Style" panose="02050604050505020204" pitchFamily="18" charset="0"/>
            </a:endParaRPr>
          </a:p>
          <a:p>
            <a:r>
              <a:rPr lang="pt-BR" sz="2800" b="1" dirty="0">
                <a:latin typeface="Bookman Old Style" panose="02050604050505020204" pitchFamily="18" charset="0"/>
              </a:rPr>
              <a:t>				 </a:t>
            </a:r>
            <a:r>
              <a:rPr lang="pt-BR" sz="2800" b="1" dirty="0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contato@ipresg.com.br</a:t>
            </a:r>
            <a:endParaRPr lang="pt-BR" sz="2800" b="1" dirty="0">
              <a:latin typeface="Bookman Old Style" panose="02050604050505020204" pitchFamily="18" charset="0"/>
            </a:endParaRPr>
          </a:p>
          <a:p>
            <a:endParaRPr lang="pt-BR" sz="2800" b="1" dirty="0">
              <a:latin typeface="Bookman Old Style" panose="02050604050505020204" pitchFamily="18" charset="0"/>
            </a:endParaRPr>
          </a:p>
          <a:p>
            <a:r>
              <a:rPr lang="pt-BR" sz="2800" b="1" dirty="0">
                <a:latin typeface="Bookman Old Style" panose="02050604050505020204" pitchFamily="18" charset="0"/>
              </a:rPr>
              <a:t>                I</a:t>
            </a:r>
            <a:r>
              <a:rPr lang="pt-BR" sz="2400" b="1" dirty="0">
                <a:latin typeface="Bookman Old Style" panose="02050604050505020204" pitchFamily="18" charset="0"/>
              </a:rPr>
              <a:t>nstituto de Previdência dos Servidores                               				 Públicos Municipais de São Gabriel</a:t>
            </a:r>
            <a:endParaRPr lang="pt-BR" sz="2800" b="1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Ícones de Whatsapp para download gratuito">
            <a:extLst>
              <a:ext uri="{FF2B5EF4-FFF2-40B4-BE49-F238E27FC236}">
                <a16:creationId xmlns:a16="http://schemas.microsoft.com/office/drawing/2014/main" id="{F5BC38BD-1697-4F62-9CAA-38D293CA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90" y="2708404"/>
            <a:ext cx="720597" cy="7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498003-7171-4C9A-BCE1-A7A180E36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176" y="1809350"/>
            <a:ext cx="820011" cy="820011"/>
          </a:xfrm>
          <a:prstGeom prst="rect">
            <a:avLst/>
          </a:prstGeom>
        </p:spPr>
      </p:pic>
      <p:pic>
        <p:nvPicPr>
          <p:cNvPr id="2054" name="Picture 6" descr="E-mail - ícones de comunicações grátis">
            <a:extLst>
              <a:ext uri="{FF2B5EF4-FFF2-40B4-BE49-F238E27FC236}">
                <a16:creationId xmlns:a16="http://schemas.microsoft.com/office/drawing/2014/main" id="{F3EA8091-A533-4853-B304-672A3149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99" y="4418330"/>
            <a:ext cx="720597" cy="7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8034" y="5104485"/>
            <a:ext cx="1118725" cy="10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1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1A78B-F07B-C943-12EE-C8D551A57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CEFC16D-5F9B-445B-7802-D650DBB94800}"/>
              </a:ext>
            </a:extLst>
          </p:cNvPr>
          <p:cNvSpPr/>
          <p:nvPr/>
        </p:nvSpPr>
        <p:spPr>
          <a:xfrm>
            <a:off x="8303741" y="1672281"/>
            <a:ext cx="3418702" cy="1079157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E96F0C-856A-AA50-2157-BE22A48FA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35" y="1750825"/>
            <a:ext cx="3309198" cy="9220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B74FBB-07C0-9049-F7CD-8C7548E538C1}"/>
              </a:ext>
            </a:extLst>
          </p:cNvPr>
          <p:cNvSpPr txBox="1"/>
          <p:nvPr/>
        </p:nvSpPr>
        <p:spPr>
          <a:xfrm>
            <a:off x="8447899" y="3628424"/>
            <a:ext cx="315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Bookman Old Style" panose="02050604050505020204" pitchFamily="18" charset="0"/>
              </a:rPr>
              <a:t>Muito Obrigada!</a:t>
            </a:r>
          </a:p>
        </p:txBody>
      </p:sp>
      <p:pic>
        <p:nvPicPr>
          <p:cNvPr id="4" name="Picture 2" descr="https://i.pinimg.com/564x/b7/51/49/b75149a14a923b96985be8c3e2e8d31c.jpg">
            <a:extLst>
              <a:ext uri="{FF2B5EF4-FFF2-40B4-BE49-F238E27FC236}">
                <a16:creationId xmlns:a16="http://schemas.microsoft.com/office/drawing/2014/main" id="{484DA7AF-CCD6-DAE7-C370-FA58B5625A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2" y="700024"/>
            <a:ext cx="7277268" cy="54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2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A46F8-C2FF-C475-C2D9-E3D1C7A25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A80AC1E-A60C-73B3-A4C2-748D1C2209A0}"/>
              </a:ext>
            </a:extLst>
          </p:cNvPr>
          <p:cNvSpPr txBox="1"/>
          <p:nvPr/>
        </p:nvSpPr>
        <p:spPr>
          <a:xfrm>
            <a:off x="549591" y="363904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Membros dos Conselhos e Comitê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B036734-1505-A4FF-3071-AEC15D1FEDBF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575188D-C5A9-285A-215E-B830C05D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47E6EBC-372A-FBEA-F5F3-32BD48ED43D4}"/>
              </a:ext>
            </a:extLst>
          </p:cNvPr>
          <p:cNvSpPr txBox="1"/>
          <p:nvPr/>
        </p:nvSpPr>
        <p:spPr>
          <a:xfrm>
            <a:off x="683045" y="1375647"/>
            <a:ext cx="113055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CONSELHO FISCAL - </a:t>
            </a:r>
            <a:r>
              <a:rPr lang="pt-BR" sz="2000" b="0" i="0" dirty="0">
                <a:effectLst/>
                <a:latin typeface="Bookman Old Style" panose="02050604050505020204" pitchFamily="18" charset="0"/>
              </a:rPr>
              <a:t>Portaria nº 2.595/2022, de 30/12/2022</a:t>
            </a:r>
            <a:endParaRPr lang="pt-BR" sz="2000" b="1" dirty="0">
              <a:latin typeface="Bookman Old Style" panose="02050604050505020204" pitchFamily="18" charset="0"/>
            </a:endParaRP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000" b="1" dirty="0">
                <a:latin typeface="Bookman Old Style" panose="02050604050505020204" pitchFamily="18" charset="0"/>
              </a:rPr>
              <a:t>Titulares: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Kathucia Nesseia Rodrigues Barbieri - Presidente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Flavio Rios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Geseolaine Munhoz Rieffel - </a:t>
            </a:r>
            <a:r>
              <a:rPr lang="pt-BR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Certificada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Marta Jaqueline Ramos Mendes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Pâmela Luiza Torres de Souza - </a:t>
            </a:r>
            <a:r>
              <a:rPr lang="pt-BR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Certificada</a:t>
            </a: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000" b="1" dirty="0">
                <a:latin typeface="Bookman Old Style" panose="02050604050505020204" pitchFamily="18" charset="0"/>
              </a:rPr>
              <a:t>Suplentes: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Graziele Bortoluzzi Soleiman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Marcio dos Reis Araújo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Maria Elizabeth Heckler Mello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Pamela Aline dos Santos Silva</a:t>
            </a:r>
          </a:p>
        </p:txBody>
      </p:sp>
      <p:sp>
        <p:nvSpPr>
          <p:cNvPr id="2" name="Estrela de 5 pontas 1"/>
          <p:cNvSpPr/>
          <p:nvPr/>
        </p:nvSpPr>
        <p:spPr>
          <a:xfrm>
            <a:off x="7438769" y="2438401"/>
            <a:ext cx="2842053" cy="26361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Reunião bimestral</a:t>
            </a:r>
          </a:p>
        </p:txBody>
      </p:sp>
    </p:spTree>
    <p:extLst>
      <p:ext uri="{BB962C8B-B14F-4D97-AF65-F5344CB8AC3E}">
        <p14:creationId xmlns:p14="http://schemas.microsoft.com/office/powerpoint/2010/main" val="144950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96B92-8B43-809F-0782-A3611C25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94E01EF-BEEF-4991-1372-A6C2C2B25542}"/>
              </a:ext>
            </a:extLst>
          </p:cNvPr>
          <p:cNvSpPr txBox="1"/>
          <p:nvPr/>
        </p:nvSpPr>
        <p:spPr>
          <a:xfrm>
            <a:off x="549591" y="363904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Membros dos Conselhos e Comitê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5108DC9-7282-70F6-A5C3-6A5BDD21BF0C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CD9D45F-4721-C0E5-20D1-74977428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D0A022-0496-1C4C-3DD7-724BFC14DF42}"/>
              </a:ext>
            </a:extLst>
          </p:cNvPr>
          <p:cNvSpPr txBox="1"/>
          <p:nvPr/>
        </p:nvSpPr>
        <p:spPr>
          <a:xfrm>
            <a:off x="683045" y="1375647"/>
            <a:ext cx="113055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Bookman Old Style" panose="02050604050505020204" pitchFamily="18" charset="0"/>
              </a:rPr>
              <a:t>COMITÊ DE INVESTIMENTOS - </a:t>
            </a:r>
            <a:r>
              <a:rPr lang="pt-BR" sz="2000" b="0" i="0" dirty="0">
                <a:effectLst/>
                <a:latin typeface="Bookman Old Style" panose="02050604050505020204" pitchFamily="18" charset="0"/>
              </a:rPr>
              <a:t>Portaria nº 001/2023, de 01/01/2023</a:t>
            </a:r>
            <a:endParaRPr lang="pt-BR" sz="2000" b="1" dirty="0">
              <a:latin typeface="Bookman Old Style" panose="02050604050505020204" pitchFamily="18" charset="0"/>
            </a:endParaRP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000" b="1" dirty="0">
                <a:latin typeface="Bookman Old Style" panose="02050604050505020204" pitchFamily="18" charset="0"/>
              </a:rPr>
              <a:t>Titulares: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Luciana Rodrigues Souto – Presidente - </a:t>
            </a:r>
            <a:r>
              <a:rPr lang="pt-BR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Certificada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Miriam Alves da Silveira - </a:t>
            </a:r>
            <a:r>
              <a:rPr lang="pt-BR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Certificada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Adalberto Munhoz Machado - </a:t>
            </a:r>
            <a:r>
              <a:rPr lang="pt-BR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Certificado</a:t>
            </a:r>
          </a:p>
          <a:p>
            <a:endParaRPr lang="pt-BR" sz="2000" b="1" dirty="0">
              <a:latin typeface="Bookman Old Style" panose="02050604050505020204" pitchFamily="18" charset="0"/>
            </a:endParaRPr>
          </a:p>
          <a:p>
            <a:r>
              <a:rPr lang="pt-BR" sz="2000" b="1" dirty="0">
                <a:latin typeface="Bookman Old Style" panose="02050604050505020204" pitchFamily="18" charset="0"/>
              </a:rPr>
              <a:t>Suplentes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Vinícius de Lima Zuse - </a:t>
            </a:r>
            <a:r>
              <a:rPr lang="pt-BR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Certificado</a:t>
            </a:r>
          </a:p>
          <a:p>
            <a:r>
              <a:rPr lang="pt-BR" sz="2000" dirty="0">
                <a:latin typeface="Bookman Old Style" panose="02050604050505020204" pitchFamily="18" charset="0"/>
              </a:rPr>
              <a:t>Rodolfo da Silva Lemos</a:t>
            </a: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endParaRPr lang="pt-BR" sz="2000" dirty="0">
              <a:latin typeface="Bookman Old Style" panose="02050604050505020204" pitchFamily="18" charset="0"/>
            </a:endParaRPr>
          </a:p>
          <a:p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Lei nº 4.233/22</a:t>
            </a:r>
          </a:p>
        </p:txBody>
      </p:sp>
      <p:sp>
        <p:nvSpPr>
          <p:cNvPr id="6" name="Estrela de 5 pontas 5"/>
          <p:cNvSpPr/>
          <p:nvPr/>
        </p:nvSpPr>
        <p:spPr>
          <a:xfrm>
            <a:off x="7438769" y="2438401"/>
            <a:ext cx="2842053" cy="26361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Reunião mensal</a:t>
            </a:r>
          </a:p>
        </p:txBody>
      </p:sp>
    </p:spTree>
    <p:extLst>
      <p:ext uri="{BB962C8B-B14F-4D97-AF65-F5344CB8AC3E}">
        <p14:creationId xmlns:p14="http://schemas.microsoft.com/office/powerpoint/2010/main" val="182781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Certificação Profissional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7AFDDEA-CD80-4024-A34E-90F71815737F}"/>
              </a:ext>
            </a:extLst>
          </p:cNvPr>
          <p:cNvSpPr txBox="1"/>
          <p:nvPr/>
        </p:nvSpPr>
        <p:spPr>
          <a:xfrm>
            <a:off x="627961" y="1641513"/>
            <a:ext cx="647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ookman Old Style" panose="02050604050505020204" pitchFamily="18" charset="0"/>
              </a:rPr>
              <a:t>Encerramos 2023 com toda a equipe do IPRESG certificada profissionalmente: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538312-E550-4F08-8AF3-B907A00763DD}"/>
              </a:ext>
            </a:extLst>
          </p:cNvPr>
          <p:cNvSpPr txBox="1"/>
          <p:nvPr/>
        </p:nvSpPr>
        <p:spPr>
          <a:xfrm>
            <a:off x="627961" y="5536497"/>
            <a:ext cx="1112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*Foco para 2024 e 2025, certificação dos conselheiros.</a:t>
            </a:r>
          </a:p>
        </p:txBody>
      </p:sp>
      <p:pic>
        <p:nvPicPr>
          <p:cNvPr id="5124" name="Picture 4" descr="Medalha - ícones de seo e web grátis">
            <a:extLst>
              <a:ext uri="{FF2B5EF4-FFF2-40B4-BE49-F238E27FC236}">
                <a16:creationId xmlns:a16="http://schemas.microsoft.com/office/drawing/2014/main" id="{0C2119C7-96DC-4DE1-8426-427A2A7B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39" y="3917602"/>
            <a:ext cx="2659594" cy="26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CDC31A4-D924-467F-B134-B5FC9C8B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74715"/>
              </p:ext>
            </p:extLst>
          </p:nvPr>
        </p:nvGraphicFramePr>
        <p:xfrm>
          <a:off x="736292" y="2851406"/>
          <a:ext cx="6066178" cy="1703070"/>
        </p:xfrm>
        <a:graphic>
          <a:graphicData uri="http://schemas.openxmlformats.org/drawingml/2006/table">
            <a:tbl>
              <a:tblPr/>
              <a:tblGrid>
                <a:gridCol w="1748336">
                  <a:extLst>
                    <a:ext uri="{9D8B030D-6E8A-4147-A177-3AD203B41FA5}">
                      <a16:colId xmlns:a16="http://schemas.microsoft.com/office/drawing/2014/main" val="362569473"/>
                    </a:ext>
                  </a:extLst>
                </a:gridCol>
                <a:gridCol w="4317842">
                  <a:extLst>
                    <a:ext uri="{9D8B030D-6E8A-4147-A177-3AD203B41FA5}">
                      <a16:colId xmlns:a16="http://schemas.microsoft.com/office/drawing/2014/main" val="26588095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Fabiana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CP RPPS DIRIG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740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Cláudia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CGRPPS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795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Luciana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CP RPPS DIRIG I e CP RPPS CGINV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099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Esmeralda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CP RPPS CODEL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887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Pâmela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CP RPPS COFIS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778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Vinícius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CP RPPS CGINV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58F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053391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B4AAFD98-969A-4C19-98BB-F0DA127DD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597" y="1429993"/>
            <a:ext cx="4045190" cy="22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Certificação Profissional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C154B81-F053-487D-8B22-045B5DB0C204}"/>
              </a:ext>
            </a:extLst>
          </p:cNvPr>
          <p:cNvSpPr/>
          <p:nvPr/>
        </p:nvSpPr>
        <p:spPr>
          <a:xfrm>
            <a:off x="538574" y="4577353"/>
            <a:ext cx="11024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Bookman Old Style" panose="02050604050505020204" pitchFamily="18" charset="0"/>
              </a:rPr>
              <a:t>O descumprimento ocasionará a </a:t>
            </a:r>
            <a:r>
              <a:rPr lang="pt-BR" b="1" dirty="0">
                <a:latin typeface="Bookman Old Style" panose="02050604050505020204" pitchFamily="18" charset="0"/>
              </a:rPr>
              <a:t>perda do CRP</a:t>
            </a:r>
            <a:r>
              <a:rPr lang="pt-BR" dirty="0">
                <a:latin typeface="Bookman Old Style" panose="02050604050505020204" pitchFamily="18" charset="0"/>
              </a:rPr>
              <a:t>, </a:t>
            </a:r>
            <a:r>
              <a:rPr lang="pt-BR" b="1" dirty="0">
                <a:latin typeface="Bookman Old Style" panose="02050604050505020204" pitchFamily="18" charset="0"/>
              </a:rPr>
              <a:t>bloqueando o recebimento de transferências voluntárias </a:t>
            </a:r>
            <a:r>
              <a:rPr lang="pt-BR" dirty="0">
                <a:latin typeface="Bookman Old Style" panose="02050604050505020204" pitchFamily="18" charset="0"/>
              </a:rPr>
              <a:t>para o Executivo Municipal.</a:t>
            </a:r>
          </a:p>
          <a:p>
            <a:pPr algn="just"/>
            <a:endParaRPr lang="pt-BR" b="0" i="0" dirty="0">
              <a:effectLst/>
              <a:latin typeface="Bookman Old Style" panose="02050604050505020204" pitchFamily="18" charset="0"/>
            </a:endParaRPr>
          </a:p>
          <a:p>
            <a:pPr algn="just"/>
            <a:r>
              <a:rPr lang="pt-BR" dirty="0">
                <a:latin typeface="Bookman Old Style" panose="02050604050505020204" pitchFamily="18" charset="0"/>
              </a:rPr>
              <a:t>O CRP volta ser válido, um dia após o cadastro da Certificação Profissional do membro da diretoria executiva, membro dos conselhos ou comitê no CADPREV, ao qual se tornou habilitado, em caso de descumprimento pelo órgão.</a:t>
            </a:r>
            <a:endParaRPr lang="pt-BR" b="0" i="0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B7182F-4262-4DF7-A5B4-030E9F742EC9}"/>
              </a:ext>
            </a:extLst>
          </p:cNvPr>
          <p:cNvSpPr txBox="1"/>
          <p:nvPr/>
        </p:nvSpPr>
        <p:spPr>
          <a:xfrm>
            <a:off x="4010140" y="1502582"/>
            <a:ext cx="7552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Bookman Old Style" panose="02050604050505020204" pitchFamily="18" charset="0"/>
              </a:rPr>
              <a:t>O RPPS que não comprovar a certificação da maioria dos membros da diretoria, do comitê de investimentos e dos conselhos deliberativo e fiscal, descumprirá o art. 8º-B da Lei nº 9.717/1998 e o art. 78 da Portaria MTP nº 1.467/2022.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A53ED5-3B97-4E8B-8C53-C08A77F40137}"/>
              </a:ext>
            </a:extLst>
          </p:cNvPr>
          <p:cNvSpPr txBox="1"/>
          <p:nvPr/>
        </p:nvSpPr>
        <p:spPr>
          <a:xfrm>
            <a:off x="4010140" y="3327094"/>
            <a:ext cx="733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ookman Old Style" panose="02050604050505020204" pitchFamily="18" charset="0"/>
              </a:rPr>
              <a:t>Até </a:t>
            </a:r>
            <a:r>
              <a:rPr lang="pt-BR" b="1" dirty="0">
                <a:latin typeface="Bookman Old Style" panose="02050604050505020204" pitchFamily="18" charset="0"/>
              </a:rPr>
              <a:t>31/08/2025</a:t>
            </a:r>
            <a:r>
              <a:rPr lang="pt-BR" dirty="0">
                <a:latin typeface="Bookman Old Style" panose="02050604050505020204" pitchFamily="18" charset="0"/>
              </a:rPr>
              <a:t> a certificação é nível básica – provas </a:t>
            </a:r>
            <a:r>
              <a:rPr lang="pt-BR" dirty="0">
                <a:solidFill>
                  <a:srgbClr val="000000"/>
                </a:solidFill>
                <a:latin typeface="Bookman Old Style" panose="02050604050505020204" pitchFamily="18" charset="0"/>
              </a:rPr>
              <a:t>CP RPPS CODEL I e CP RPPS COFIS I.</a:t>
            </a:r>
            <a:endParaRPr lang="pt-BR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Símbolo de lista de verificação da área de transferência 3d | Vetor Premium">
            <a:extLst>
              <a:ext uri="{FF2B5EF4-FFF2-40B4-BE49-F238E27FC236}">
                <a16:creationId xmlns:a16="http://schemas.microsoft.com/office/drawing/2014/main" id="{0CA9C472-194E-4A80-A0E6-F68746CF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1" y="1846818"/>
            <a:ext cx="2904782" cy="2573959"/>
          </a:xfrm>
          <a:prstGeom prst="rect">
            <a:avLst/>
          </a:prstGeom>
          <a:noFill/>
          <a:ln>
            <a:solidFill>
              <a:srgbClr val="86CDE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338161C-6826-44AA-81E6-E79221F3A852}"/>
              </a:ext>
            </a:extLst>
          </p:cNvPr>
          <p:cNvSpPr/>
          <p:nvPr/>
        </p:nvSpPr>
        <p:spPr>
          <a:xfrm>
            <a:off x="771182" y="1264669"/>
            <a:ext cx="2904782" cy="969484"/>
          </a:xfrm>
          <a:prstGeom prst="rect">
            <a:avLst/>
          </a:prstGeom>
          <a:solidFill>
            <a:srgbClr val="86CDEB"/>
          </a:solidFill>
          <a:ln>
            <a:solidFill>
              <a:srgbClr val="86CD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 Nova" panose="020B0504020202020204" pitchFamily="34" charset="0"/>
              </a:rPr>
              <a:t>31/07/2025</a:t>
            </a:r>
          </a:p>
        </p:txBody>
      </p:sp>
    </p:spTree>
    <p:extLst>
      <p:ext uri="{BB962C8B-B14F-4D97-AF65-F5344CB8AC3E}">
        <p14:creationId xmlns:p14="http://schemas.microsoft.com/office/powerpoint/2010/main" val="285278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C7634-CF24-1FA4-DF2E-EABAFADE8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37D15FF-2C59-7586-FC4C-93E3BBA2B6B9}"/>
              </a:ext>
            </a:extLst>
          </p:cNvPr>
          <p:cNvSpPr txBox="1"/>
          <p:nvPr/>
        </p:nvSpPr>
        <p:spPr>
          <a:xfrm>
            <a:off x="549591" y="363904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Beneficiários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1E970D-D107-515E-AED0-4F6CD9631F30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9780E9C-74DF-7D91-3FD6-8974E9DB8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1FDDC5F-C0D1-F67C-C6EA-DB7928B43318}"/>
              </a:ext>
            </a:extLst>
          </p:cNvPr>
          <p:cNvGraphicFramePr>
            <a:graphicFrameLocks noGrp="1"/>
          </p:cNvGraphicFramePr>
          <p:nvPr/>
        </p:nvGraphicFramePr>
        <p:xfrm>
          <a:off x="1511305" y="1841833"/>
          <a:ext cx="9533105" cy="21132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50145">
                  <a:extLst>
                    <a:ext uri="{9D8B030D-6E8A-4147-A177-3AD203B41FA5}">
                      <a16:colId xmlns:a16="http://schemas.microsoft.com/office/drawing/2014/main" val="3500931744"/>
                    </a:ext>
                  </a:extLst>
                </a:gridCol>
                <a:gridCol w="2610008">
                  <a:extLst>
                    <a:ext uri="{9D8B030D-6E8A-4147-A177-3AD203B41FA5}">
                      <a16:colId xmlns:a16="http://schemas.microsoft.com/office/drawing/2014/main" val="2159111243"/>
                    </a:ext>
                  </a:extLst>
                </a:gridCol>
                <a:gridCol w="3172952">
                  <a:extLst>
                    <a:ext uri="{9D8B030D-6E8A-4147-A177-3AD203B41FA5}">
                      <a16:colId xmlns:a16="http://schemas.microsoft.com/office/drawing/2014/main" val="853540188"/>
                    </a:ext>
                  </a:extLst>
                </a:gridCol>
              </a:tblGrid>
              <a:tr h="741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Benefícios Previdenciários mantidos pelo RPPS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Quantidade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Despesa no período com Folha de Pagamento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83447"/>
                  </a:ext>
                </a:extLst>
              </a:tr>
              <a:tr h="3184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Aposentadorias </a:t>
                      </a:r>
                      <a:endParaRPr lang="pt-BR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378</a:t>
                      </a:r>
                      <a:endParaRPr lang="pt-BR" sz="20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R$ 17.037.173,76</a:t>
                      </a:r>
                      <a:endParaRPr lang="pt-BR" sz="20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60277"/>
                  </a:ext>
                </a:extLst>
              </a:tr>
              <a:tr h="3184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Pensões por morte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57</a:t>
                      </a:r>
                      <a:endParaRPr lang="pt-BR" sz="20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  1.683.373,92</a:t>
                      </a:r>
                      <a:endParaRPr lang="pt-BR" sz="20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4594904"/>
                  </a:ext>
                </a:extLst>
              </a:tr>
              <a:tr h="3184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Total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F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435</a:t>
                      </a:r>
                      <a:endParaRPr lang="pt-BR" sz="20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 Nova" panose="020B0504020202020204" pitchFamily="34" charset="0"/>
                        </a:rPr>
                        <a:t>R$ 18.720.547,68</a:t>
                      </a:r>
                      <a:endParaRPr lang="pt-BR" sz="2000" dirty="0"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3875075"/>
                  </a:ext>
                </a:extLst>
              </a:tr>
            </a:tbl>
          </a:graphicData>
        </a:graphic>
      </p:graphicFrame>
      <p:pic>
        <p:nvPicPr>
          <p:cNvPr id="6146" name="Picture 2" descr="66.700+ Idoso Ilustração de stock, gráficos vetoriais e clipart  royalty-free - iStock">
            <a:extLst>
              <a:ext uri="{FF2B5EF4-FFF2-40B4-BE49-F238E27FC236}">
                <a16:creationId xmlns:a16="http://schemas.microsoft.com/office/drawing/2014/main" id="{9D3D0E65-1141-6249-1E01-9FD669D6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56" y="3910204"/>
            <a:ext cx="4552491" cy="26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: Linha Dobrada 2">
            <a:extLst>
              <a:ext uri="{FF2B5EF4-FFF2-40B4-BE49-F238E27FC236}">
                <a16:creationId xmlns:a16="http://schemas.microsoft.com/office/drawing/2014/main" id="{0914C6D9-0E7A-F114-3317-563A6027AD20}"/>
              </a:ext>
            </a:extLst>
          </p:cNvPr>
          <p:cNvSpPr/>
          <p:nvPr/>
        </p:nvSpPr>
        <p:spPr>
          <a:xfrm rot="5400000" flipV="1">
            <a:off x="956183" y="3256043"/>
            <a:ext cx="2944261" cy="2260272"/>
          </a:xfrm>
          <a:custGeom>
            <a:avLst/>
            <a:gdLst>
              <a:gd name="connsiteX0" fmla="*/ 0 w 1112536"/>
              <a:gd name="connsiteY0" fmla="*/ 0 h 1826804"/>
              <a:gd name="connsiteX1" fmla="*/ 1112536 w 1112536"/>
              <a:gd name="connsiteY1" fmla="*/ 0 h 1826804"/>
              <a:gd name="connsiteX2" fmla="*/ 1112536 w 1112536"/>
              <a:gd name="connsiteY2" fmla="*/ 1826804 h 1826804"/>
              <a:gd name="connsiteX3" fmla="*/ 0 w 1112536"/>
              <a:gd name="connsiteY3" fmla="*/ 1826804 h 1826804"/>
              <a:gd name="connsiteX4" fmla="*/ 0 w 1112536"/>
              <a:gd name="connsiteY4" fmla="*/ 0 h 1826804"/>
              <a:gd name="connsiteX0" fmla="*/ 551206 w 1112536"/>
              <a:gd name="connsiteY0" fmla="*/ -23073 h 1826804"/>
              <a:gd name="connsiteX1" fmla="*/ 553876 w 1112536"/>
              <a:gd name="connsiteY1" fmla="*/ -309735 h 1826804"/>
              <a:gd name="connsiteX2" fmla="*/ -1644439 w 1112536"/>
              <a:gd name="connsiteY2" fmla="*/ -295942 h 1826804"/>
              <a:gd name="connsiteX0" fmla="*/ 1644439 w 2756975"/>
              <a:gd name="connsiteY0" fmla="*/ 447479 h 2274283"/>
              <a:gd name="connsiteX1" fmla="*/ 2756975 w 2756975"/>
              <a:gd name="connsiteY1" fmla="*/ 447479 h 2274283"/>
              <a:gd name="connsiteX2" fmla="*/ 2756975 w 2756975"/>
              <a:gd name="connsiteY2" fmla="*/ 2274283 h 2274283"/>
              <a:gd name="connsiteX3" fmla="*/ 1644439 w 2756975"/>
              <a:gd name="connsiteY3" fmla="*/ 2274283 h 2274283"/>
              <a:gd name="connsiteX4" fmla="*/ 1644439 w 2756975"/>
              <a:gd name="connsiteY4" fmla="*/ 447479 h 2274283"/>
              <a:gd name="connsiteX0" fmla="*/ 2195645 w 2756975"/>
              <a:gd name="connsiteY0" fmla="*/ 424406 h 2274283"/>
              <a:gd name="connsiteX1" fmla="*/ 2198315 w 2756975"/>
              <a:gd name="connsiteY1" fmla="*/ 137744 h 2274283"/>
              <a:gd name="connsiteX2" fmla="*/ 0 w 2756975"/>
              <a:gd name="connsiteY2" fmla="*/ 151537 h 2274283"/>
              <a:gd name="connsiteX0" fmla="*/ 1831725 w 2944261"/>
              <a:gd name="connsiteY0" fmla="*/ 387290 h 2214094"/>
              <a:gd name="connsiteX1" fmla="*/ 2944261 w 2944261"/>
              <a:gd name="connsiteY1" fmla="*/ 387290 h 2214094"/>
              <a:gd name="connsiteX2" fmla="*/ 2944261 w 2944261"/>
              <a:gd name="connsiteY2" fmla="*/ 2214094 h 2214094"/>
              <a:gd name="connsiteX3" fmla="*/ 1831725 w 2944261"/>
              <a:gd name="connsiteY3" fmla="*/ 2214094 h 2214094"/>
              <a:gd name="connsiteX4" fmla="*/ 1831725 w 2944261"/>
              <a:gd name="connsiteY4" fmla="*/ 387290 h 2214094"/>
              <a:gd name="connsiteX0" fmla="*/ 2382931 w 2944261"/>
              <a:gd name="connsiteY0" fmla="*/ 364217 h 2214094"/>
              <a:gd name="connsiteX1" fmla="*/ 2385601 w 2944261"/>
              <a:gd name="connsiteY1" fmla="*/ 77555 h 2214094"/>
              <a:gd name="connsiteX2" fmla="*/ 0 w 2944261"/>
              <a:gd name="connsiteY2" fmla="*/ 179482 h 2214094"/>
              <a:gd name="connsiteX0" fmla="*/ 1831725 w 2944261"/>
              <a:gd name="connsiteY0" fmla="*/ 427261 h 2254065"/>
              <a:gd name="connsiteX1" fmla="*/ 2944261 w 2944261"/>
              <a:gd name="connsiteY1" fmla="*/ 427261 h 2254065"/>
              <a:gd name="connsiteX2" fmla="*/ 2944261 w 2944261"/>
              <a:gd name="connsiteY2" fmla="*/ 2254065 h 2254065"/>
              <a:gd name="connsiteX3" fmla="*/ 1831725 w 2944261"/>
              <a:gd name="connsiteY3" fmla="*/ 2254065 h 2254065"/>
              <a:gd name="connsiteX4" fmla="*/ 1831725 w 2944261"/>
              <a:gd name="connsiteY4" fmla="*/ 427261 h 2254065"/>
              <a:gd name="connsiteX0" fmla="*/ 2382931 w 2944261"/>
              <a:gd name="connsiteY0" fmla="*/ 404188 h 2254065"/>
              <a:gd name="connsiteX1" fmla="*/ 2396621 w 2944261"/>
              <a:gd name="connsiteY1" fmla="*/ 29393 h 2254065"/>
              <a:gd name="connsiteX2" fmla="*/ 0 w 2944261"/>
              <a:gd name="connsiteY2" fmla="*/ 219453 h 2254065"/>
              <a:gd name="connsiteX0" fmla="*/ 1831725 w 2944261"/>
              <a:gd name="connsiteY0" fmla="*/ 433468 h 2260272"/>
              <a:gd name="connsiteX1" fmla="*/ 2944261 w 2944261"/>
              <a:gd name="connsiteY1" fmla="*/ 433468 h 2260272"/>
              <a:gd name="connsiteX2" fmla="*/ 2944261 w 2944261"/>
              <a:gd name="connsiteY2" fmla="*/ 2260272 h 2260272"/>
              <a:gd name="connsiteX3" fmla="*/ 1831725 w 2944261"/>
              <a:gd name="connsiteY3" fmla="*/ 2260272 h 2260272"/>
              <a:gd name="connsiteX4" fmla="*/ 1831725 w 2944261"/>
              <a:gd name="connsiteY4" fmla="*/ 433468 h 2260272"/>
              <a:gd name="connsiteX0" fmla="*/ 2382931 w 2944261"/>
              <a:gd name="connsiteY0" fmla="*/ 410395 h 2260272"/>
              <a:gd name="connsiteX1" fmla="*/ 2385604 w 2944261"/>
              <a:gd name="connsiteY1" fmla="*/ 24583 h 2260272"/>
              <a:gd name="connsiteX2" fmla="*/ 0 w 2944261"/>
              <a:gd name="connsiteY2" fmla="*/ 225660 h 22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4261" h="2260272" extrusionOk="0">
                <a:moveTo>
                  <a:pt x="1831725" y="433468"/>
                </a:moveTo>
                <a:lnTo>
                  <a:pt x="2944261" y="433468"/>
                </a:lnTo>
                <a:lnTo>
                  <a:pt x="2944261" y="2260272"/>
                </a:lnTo>
                <a:lnTo>
                  <a:pt x="1831725" y="2260272"/>
                </a:lnTo>
                <a:lnTo>
                  <a:pt x="1831725" y="433468"/>
                </a:lnTo>
                <a:close/>
              </a:path>
              <a:path w="2944261" h="2260272" fill="none" extrusionOk="0">
                <a:moveTo>
                  <a:pt x="2382931" y="410395"/>
                </a:moveTo>
                <a:lnTo>
                  <a:pt x="2385604" y="24583"/>
                </a:lnTo>
                <a:cubicBezTo>
                  <a:pt x="1652832" y="29181"/>
                  <a:pt x="82777" y="-109444"/>
                  <a:pt x="0" y="225660"/>
                </a:cubicBezTo>
              </a:path>
            </a:pathLst>
          </a:custGeom>
          <a:solidFill>
            <a:srgbClr val="1FA5A5"/>
          </a:solidFill>
          <a:ln w="19050"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E8F830-AE85-AFAD-97F3-C1E8637687F6}"/>
              </a:ext>
            </a:extLst>
          </p:cNvPr>
          <p:cNvSpPr txBox="1"/>
          <p:nvPr/>
        </p:nvSpPr>
        <p:spPr>
          <a:xfrm>
            <a:off x="1775713" y="4800508"/>
            <a:ext cx="1738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 Nova" panose="020B0504020202020204" pitchFamily="34" charset="0"/>
              </a:rPr>
              <a:t>Janeiro a setembro de 2024</a:t>
            </a:r>
          </a:p>
        </p:txBody>
      </p:sp>
    </p:spTree>
    <p:extLst>
      <p:ext uri="{BB962C8B-B14F-4D97-AF65-F5344CB8AC3E}">
        <p14:creationId xmlns:p14="http://schemas.microsoft.com/office/powerpoint/2010/main" val="41036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9EEB693-B2DF-4D84-9DAA-F5F5901A0FD3}"/>
              </a:ext>
            </a:extLst>
          </p:cNvPr>
          <p:cNvSpPr txBox="1"/>
          <p:nvPr/>
        </p:nvSpPr>
        <p:spPr>
          <a:xfrm>
            <a:off x="538574" y="407972"/>
            <a:ext cx="797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ookman Old Style" panose="02050604050505020204" pitchFamily="18" charset="0"/>
              </a:rPr>
              <a:t>» Segurados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310ED7-E69F-44FA-9A33-897CA82EA346}"/>
              </a:ext>
            </a:extLst>
          </p:cNvPr>
          <p:cNvSpPr/>
          <p:nvPr/>
        </p:nvSpPr>
        <p:spPr>
          <a:xfrm>
            <a:off x="10014333" y="116373"/>
            <a:ext cx="2060154" cy="583198"/>
          </a:xfrm>
          <a:prstGeom prst="rect">
            <a:avLst/>
          </a:prstGeom>
          <a:solidFill>
            <a:srgbClr val="1FA5A5"/>
          </a:solidFill>
          <a:ln>
            <a:solidFill>
              <a:srgbClr val="1F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52AB24-41CD-4EC1-974D-7BD5F62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6" y="156989"/>
            <a:ext cx="1888408" cy="52618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ED5D9EA-B7ED-41A5-A598-378406545961}"/>
              </a:ext>
            </a:extLst>
          </p:cNvPr>
          <p:cNvSpPr txBox="1"/>
          <p:nvPr/>
        </p:nvSpPr>
        <p:spPr>
          <a:xfrm>
            <a:off x="888408" y="1437006"/>
            <a:ext cx="10730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ookman Old Style" panose="02050604050505020204" pitchFamily="18" charset="0"/>
              </a:rPr>
              <a:t>Atualmente, o IPRESG, possui </a:t>
            </a:r>
            <a:r>
              <a:rPr lang="pt-BR" sz="2800" b="1" dirty="0">
                <a:latin typeface="Bookman Old Style" panose="02050604050505020204" pitchFamily="18" charset="0"/>
              </a:rPr>
              <a:t>1151</a:t>
            </a:r>
            <a:r>
              <a:rPr lang="pt-BR" sz="2400" dirty="0">
                <a:latin typeface="Bookman Old Style" panose="02050604050505020204" pitchFamily="18" charset="0"/>
              </a:rPr>
              <a:t> servidores segurados ativos, os quais são representados da seguinte maneira:</a:t>
            </a:r>
          </a:p>
          <a:p>
            <a:endParaRPr lang="pt-BR" sz="2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Bookman Old Style" panose="02050604050505020204" pitchFamily="18" charset="0"/>
              </a:rPr>
              <a:t>1134</a:t>
            </a:r>
            <a:r>
              <a:rPr lang="pt-BR" sz="2400" dirty="0">
                <a:latin typeface="Bookman Old Style" panose="02050604050505020204" pitchFamily="18" charset="0"/>
              </a:rPr>
              <a:t> servidores do Poder Executivo;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Bookman Old Style" panose="02050604050505020204" pitchFamily="18" charset="0"/>
              </a:rPr>
              <a:t>13</a:t>
            </a:r>
            <a:r>
              <a:rPr lang="pt-BR" sz="2400" dirty="0">
                <a:latin typeface="Bookman Old Style" panose="02050604050505020204" pitchFamily="18" charset="0"/>
              </a:rPr>
              <a:t> servidores do Poder Legislativo;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Bookman Old Style" panose="02050604050505020204" pitchFamily="18" charset="0"/>
              </a:rPr>
              <a:t>1</a:t>
            </a:r>
            <a:r>
              <a:rPr lang="pt-BR" sz="2400" dirty="0">
                <a:latin typeface="Bookman Old Style" panose="02050604050505020204" pitchFamily="18" charset="0"/>
              </a:rPr>
              <a:t> servidor da AGESG;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Bookman Old Style" panose="02050604050505020204" pitchFamily="18" charset="0"/>
              </a:rPr>
              <a:t>3</a:t>
            </a:r>
            <a:r>
              <a:rPr lang="pt-BR" sz="2400" dirty="0">
                <a:latin typeface="Bookman Old Style" panose="02050604050505020204" pitchFamily="18" charset="0"/>
              </a:rPr>
              <a:t> servidores do IPRESG</a:t>
            </a:r>
            <a:r>
              <a:rPr lang="pt-BR" sz="2000" dirty="0"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BA1AA1-A4FF-4C24-97A5-739BFFF2E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19" y="4067707"/>
            <a:ext cx="3803918" cy="25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8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1589</TotalTime>
  <Words>2068</Words>
  <Application>Microsoft Office PowerPoint</Application>
  <PresentationFormat>Widescreen</PresentationFormat>
  <Paragraphs>339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Arial Nova</vt:lpstr>
      <vt:lpstr>Bookman Old Style</vt:lpstr>
      <vt:lpstr>Garamond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de Lima Zuse IPRESG</dc:creator>
  <cp:lastModifiedBy>Contabilidade IPRESG</cp:lastModifiedBy>
  <cp:revision>86</cp:revision>
  <dcterms:created xsi:type="dcterms:W3CDTF">2024-04-17T13:14:45Z</dcterms:created>
  <dcterms:modified xsi:type="dcterms:W3CDTF">2024-10-29T16:22:07Z</dcterms:modified>
</cp:coreProperties>
</file>