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90" r:id="rId3"/>
    <p:sldId id="340" r:id="rId4"/>
    <p:sldId id="339" r:id="rId5"/>
    <p:sldId id="319" r:id="rId6"/>
    <p:sldId id="338" r:id="rId7"/>
    <p:sldId id="274" r:id="rId8"/>
    <p:sldId id="279" r:id="rId9"/>
    <p:sldId id="341" r:id="rId10"/>
    <p:sldId id="32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C13878-0CD6-49C0-B6B9-B453CAB5D9C3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32CD963C-1F6E-4EFE-B555-286A35CD09BD}">
      <dgm:prSet/>
      <dgm:spPr/>
      <dgm:t>
        <a:bodyPr/>
        <a:lstStyle/>
        <a:p>
          <a:pPr>
            <a:lnSpc>
              <a:spcPct val="100000"/>
            </a:lnSpc>
          </a:pPr>
          <a:r>
            <a:rPr lang="pt-BR" dirty="0"/>
            <a:t>Investir é um hábito, deve ser uma rotina e depende de disciplina.</a:t>
          </a:r>
          <a:endParaRPr lang="en-US" dirty="0"/>
        </a:p>
      </dgm:t>
    </dgm:pt>
    <dgm:pt modelId="{37FAFDD2-EBB9-4515-B15F-7E2FC6BDF300}" type="parTrans" cxnId="{431DD777-06C0-4012-9D86-C7478EEB0672}">
      <dgm:prSet/>
      <dgm:spPr/>
      <dgm:t>
        <a:bodyPr/>
        <a:lstStyle/>
        <a:p>
          <a:endParaRPr lang="en-US"/>
        </a:p>
      </dgm:t>
    </dgm:pt>
    <dgm:pt modelId="{B3C10520-3190-413F-B520-BCCF65D6358C}" type="sibTrans" cxnId="{431DD777-06C0-4012-9D86-C7478EEB0672}">
      <dgm:prSet/>
      <dgm:spPr/>
      <dgm:t>
        <a:bodyPr/>
        <a:lstStyle/>
        <a:p>
          <a:endParaRPr lang="en-US"/>
        </a:p>
      </dgm:t>
    </dgm:pt>
    <dgm:pt modelId="{63090FDD-E7A9-4363-BB5C-8BCE8A96F4A0}">
      <dgm:prSet/>
      <dgm:spPr/>
      <dgm:t>
        <a:bodyPr/>
        <a:lstStyle/>
        <a:p>
          <a:pPr>
            <a:lnSpc>
              <a:spcPct val="100000"/>
            </a:lnSpc>
          </a:pPr>
          <a:r>
            <a:rPr lang="pt-BR"/>
            <a:t>É muito mais importante investir regularmente do que fazer aportes grandes esporádicos</a:t>
          </a:r>
          <a:endParaRPr lang="en-US"/>
        </a:p>
      </dgm:t>
    </dgm:pt>
    <dgm:pt modelId="{F6D1E242-C2F5-4470-A73A-82F0287FCF3F}" type="parTrans" cxnId="{F9536A5A-6848-413F-A001-34D2F581188C}">
      <dgm:prSet/>
      <dgm:spPr/>
      <dgm:t>
        <a:bodyPr/>
        <a:lstStyle/>
        <a:p>
          <a:endParaRPr lang="en-US"/>
        </a:p>
      </dgm:t>
    </dgm:pt>
    <dgm:pt modelId="{B841FF22-18D1-4ED6-B183-4E9538786100}" type="sibTrans" cxnId="{F9536A5A-6848-413F-A001-34D2F581188C}">
      <dgm:prSet/>
      <dgm:spPr/>
      <dgm:t>
        <a:bodyPr/>
        <a:lstStyle/>
        <a:p>
          <a:endParaRPr lang="en-US"/>
        </a:p>
      </dgm:t>
    </dgm:pt>
    <dgm:pt modelId="{510156F1-A5CB-4BC9-A4EA-C0E5D6E78A0B}">
      <dgm:prSet/>
      <dgm:spPr/>
      <dgm:t>
        <a:bodyPr/>
        <a:lstStyle/>
        <a:p>
          <a:pPr>
            <a:lnSpc>
              <a:spcPct val="100000"/>
            </a:lnSpc>
          </a:pPr>
          <a:r>
            <a:rPr lang="pt-BR"/>
            <a:t>Os juros compostos são a maior força do Universo (Albert Einstein)</a:t>
          </a:r>
          <a:endParaRPr lang="en-US"/>
        </a:p>
      </dgm:t>
    </dgm:pt>
    <dgm:pt modelId="{6A30503A-85EE-4DCF-BACA-66315845DA6B}" type="parTrans" cxnId="{E8455F55-8B80-4ACC-8580-AEBDC08167AE}">
      <dgm:prSet/>
      <dgm:spPr/>
      <dgm:t>
        <a:bodyPr/>
        <a:lstStyle/>
        <a:p>
          <a:endParaRPr lang="en-US"/>
        </a:p>
      </dgm:t>
    </dgm:pt>
    <dgm:pt modelId="{19D75989-D8DE-48B0-AE2C-4CA22668054C}" type="sibTrans" cxnId="{E8455F55-8B80-4ACC-8580-AEBDC08167AE}">
      <dgm:prSet/>
      <dgm:spPr/>
      <dgm:t>
        <a:bodyPr/>
        <a:lstStyle/>
        <a:p>
          <a:endParaRPr lang="en-US"/>
        </a:p>
      </dgm:t>
    </dgm:pt>
    <dgm:pt modelId="{4287713B-76C3-4797-96FD-2E1AD15BFBB2}" type="pres">
      <dgm:prSet presAssocID="{EAC13878-0CD6-49C0-B6B9-B453CAB5D9C3}" presName="root" presStyleCnt="0">
        <dgm:presLayoutVars>
          <dgm:dir/>
          <dgm:resizeHandles val="exact"/>
        </dgm:presLayoutVars>
      </dgm:prSet>
      <dgm:spPr/>
    </dgm:pt>
    <dgm:pt modelId="{6D2128D5-A240-4FAA-9A38-80D92BC06E5F}" type="pres">
      <dgm:prSet presAssocID="{32CD963C-1F6E-4EFE-B555-286A35CD09BD}" presName="compNode" presStyleCnt="0"/>
      <dgm:spPr/>
    </dgm:pt>
    <dgm:pt modelId="{F0B67A6F-CFCE-4A48-87C5-82E8D04B94C3}" type="pres">
      <dgm:prSet presAssocID="{32CD963C-1F6E-4EFE-B555-286A35CD09BD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ltere"/>
        </a:ext>
      </dgm:extLst>
    </dgm:pt>
    <dgm:pt modelId="{3E8A3D9E-8DF5-40A3-BF00-95552DC6FB3A}" type="pres">
      <dgm:prSet presAssocID="{32CD963C-1F6E-4EFE-B555-286A35CD09BD}" presName="spaceRect" presStyleCnt="0"/>
      <dgm:spPr/>
    </dgm:pt>
    <dgm:pt modelId="{FB9D49E2-91AC-41C4-8AFF-B32C61EDC61D}" type="pres">
      <dgm:prSet presAssocID="{32CD963C-1F6E-4EFE-B555-286A35CD09BD}" presName="textRect" presStyleLbl="revTx" presStyleIdx="0" presStyleCnt="3">
        <dgm:presLayoutVars>
          <dgm:chMax val="1"/>
          <dgm:chPref val="1"/>
        </dgm:presLayoutVars>
      </dgm:prSet>
      <dgm:spPr/>
    </dgm:pt>
    <dgm:pt modelId="{18245D40-1BCD-4AE3-BDDC-73CA2DA2EDE6}" type="pres">
      <dgm:prSet presAssocID="{B3C10520-3190-413F-B520-BCCF65D6358C}" presName="sibTrans" presStyleCnt="0"/>
      <dgm:spPr/>
    </dgm:pt>
    <dgm:pt modelId="{3D99168B-3E7F-449A-B07D-6F5DC467E922}" type="pres">
      <dgm:prSet presAssocID="{63090FDD-E7A9-4363-BB5C-8BCE8A96F4A0}" presName="compNode" presStyleCnt="0"/>
      <dgm:spPr/>
    </dgm:pt>
    <dgm:pt modelId="{6D2AD3E4-748E-4F71-B66B-55ACFBC71694}" type="pres">
      <dgm:prSet presAssocID="{63090FDD-E7A9-4363-BB5C-8BCE8A96F4A0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nheiro"/>
        </a:ext>
      </dgm:extLst>
    </dgm:pt>
    <dgm:pt modelId="{01D1FB10-756B-41C5-9A1C-59C7239D62D6}" type="pres">
      <dgm:prSet presAssocID="{63090FDD-E7A9-4363-BB5C-8BCE8A96F4A0}" presName="spaceRect" presStyleCnt="0"/>
      <dgm:spPr/>
    </dgm:pt>
    <dgm:pt modelId="{0BEB9D8D-625D-43C9-8A67-81F6D5FA070B}" type="pres">
      <dgm:prSet presAssocID="{63090FDD-E7A9-4363-BB5C-8BCE8A96F4A0}" presName="textRect" presStyleLbl="revTx" presStyleIdx="1" presStyleCnt="3">
        <dgm:presLayoutVars>
          <dgm:chMax val="1"/>
          <dgm:chPref val="1"/>
        </dgm:presLayoutVars>
      </dgm:prSet>
      <dgm:spPr/>
    </dgm:pt>
    <dgm:pt modelId="{1DCE0B01-4E21-49A8-BAB9-EB305C8AD7DE}" type="pres">
      <dgm:prSet presAssocID="{B841FF22-18D1-4ED6-B183-4E9538786100}" presName="sibTrans" presStyleCnt="0"/>
      <dgm:spPr/>
    </dgm:pt>
    <dgm:pt modelId="{3FAFFC36-6E6C-4E61-84F8-29CF25E80FEB}" type="pres">
      <dgm:prSet presAssocID="{510156F1-A5CB-4BC9-A4EA-C0E5D6E78A0B}" presName="compNode" presStyleCnt="0"/>
      <dgm:spPr/>
    </dgm:pt>
    <dgm:pt modelId="{AA541208-8397-4BF9-8AF5-1BB365EB61A8}" type="pres">
      <dgm:prSet presAssocID="{510156F1-A5CB-4BC9-A4EA-C0E5D6E78A0B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Átomo"/>
        </a:ext>
      </dgm:extLst>
    </dgm:pt>
    <dgm:pt modelId="{3BC04478-488F-4849-897F-DA5750AC65D3}" type="pres">
      <dgm:prSet presAssocID="{510156F1-A5CB-4BC9-A4EA-C0E5D6E78A0B}" presName="spaceRect" presStyleCnt="0"/>
      <dgm:spPr/>
    </dgm:pt>
    <dgm:pt modelId="{0AAE39C1-C399-4449-A5FD-ABF9B6C18823}" type="pres">
      <dgm:prSet presAssocID="{510156F1-A5CB-4BC9-A4EA-C0E5D6E78A0B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E8455F55-8B80-4ACC-8580-AEBDC08167AE}" srcId="{EAC13878-0CD6-49C0-B6B9-B453CAB5D9C3}" destId="{510156F1-A5CB-4BC9-A4EA-C0E5D6E78A0B}" srcOrd="2" destOrd="0" parTransId="{6A30503A-85EE-4DCF-BACA-66315845DA6B}" sibTransId="{19D75989-D8DE-48B0-AE2C-4CA22668054C}"/>
    <dgm:cxn modelId="{431DD777-06C0-4012-9D86-C7478EEB0672}" srcId="{EAC13878-0CD6-49C0-B6B9-B453CAB5D9C3}" destId="{32CD963C-1F6E-4EFE-B555-286A35CD09BD}" srcOrd="0" destOrd="0" parTransId="{37FAFDD2-EBB9-4515-B15F-7E2FC6BDF300}" sibTransId="{B3C10520-3190-413F-B520-BCCF65D6358C}"/>
    <dgm:cxn modelId="{F9536A5A-6848-413F-A001-34D2F581188C}" srcId="{EAC13878-0CD6-49C0-B6B9-B453CAB5D9C3}" destId="{63090FDD-E7A9-4363-BB5C-8BCE8A96F4A0}" srcOrd="1" destOrd="0" parTransId="{F6D1E242-C2F5-4470-A73A-82F0287FCF3F}" sibTransId="{B841FF22-18D1-4ED6-B183-4E9538786100}"/>
    <dgm:cxn modelId="{585F547E-58B1-4F52-BD92-F16A7E0AFB6C}" type="presOf" srcId="{63090FDD-E7A9-4363-BB5C-8BCE8A96F4A0}" destId="{0BEB9D8D-625D-43C9-8A67-81F6D5FA070B}" srcOrd="0" destOrd="0" presId="urn:microsoft.com/office/officeart/2018/2/layout/IconLabelList"/>
    <dgm:cxn modelId="{03D18896-7C63-4B12-9ED9-561AD91D3146}" type="presOf" srcId="{EAC13878-0CD6-49C0-B6B9-B453CAB5D9C3}" destId="{4287713B-76C3-4797-96FD-2E1AD15BFBB2}" srcOrd="0" destOrd="0" presId="urn:microsoft.com/office/officeart/2018/2/layout/IconLabelList"/>
    <dgm:cxn modelId="{A8605ACA-E6FB-411F-A13E-CBDC705CD584}" type="presOf" srcId="{510156F1-A5CB-4BC9-A4EA-C0E5D6E78A0B}" destId="{0AAE39C1-C399-4449-A5FD-ABF9B6C18823}" srcOrd="0" destOrd="0" presId="urn:microsoft.com/office/officeart/2018/2/layout/IconLabelList"/>
    <dgm:cxn modelId="{7A5A29EE-3686-4C00-B115-689CA791C587}" type="presOf" srcId="{32CD963C-1F6E-4EFE-B555-286A35CD09BD}" destId="{FB9D49E2-91AC-41C4-8AFF-B32C61EDC61D}" srcOrd="0" destOrd="0" presId="urn:microsoft.com/office/officeart/2018/2/layout/IconLabelList"/>
    <dgm:cxn modelId="{7E837313-AA6D-48CA-BD2F-1A9CF4FCB59E}" type="presParOf" srcId="{4287713B-76C3-4797-96FD-2E1AD15BFBB2}" destId="{6D2128D5-A240-4FAA-9A38-80D92BC06E5F}" srcOrd="0" destOrd="0" presId="urn:microsoft.com/office/officeart/2018/2/layout/IconLabelList"/>
    <dgm:cxn modelId="{2C02E847-1EB1-4987-9240-A86F5B97CAF3}" type="presParOf" srcId="{6D2128D5-A240-4FAA-9A38-80D92BC06E5F}" destId="{F0B67A6F-CFCE-4A48-87C5-82E8D04B94C3}" srcOrd="0" destOrd="0" presId="urn:microsoft.com/office/officeart/2018/2/layout/IconLabelList"/>
    <dgm:cxn modelId="{775668AA-08FA-49EA-B0F3-28908A1DE19B}" type="presParOf" srcId="{6D2128D5-A240-4FAA-9A38-80D92BC06E5F}" destId="{3E8A3D9E-8DF5-40A3-BF00-95552DC6FB3A}" srcOrd="1" destOrd="0" presId="urn:microsoft.com/office/officeart/2018/2/layout/IconLabelList"/>
    <dgm:cxn modelId="{A40FB5C6-9B07-4543-AA4F-4A813FDF0007}" type="presParOf" srcId="{6D2128D5-A240-4FAA-9A38-80D92BC06E5F}" destId="{FB9D49E2-91AC-41C4-8AFF-B32C61EDC61D}" srcOrd="2" destOrd="0" presId="urn:microsoft.com/office/officeart/2018/2/layout/IconLabelList"/>
    <dgm:cxn modelId="{AB55BB45-EB75-4397-BD94-CF8710173675}" type="presParOf" srcId="{4287713B-76C3-4797-96FD-2E1AD15BFBB2}" destId="{18245D40-1BCD-4AE3-BDDC-73CA2DA2EDE6}" srcOrd="1" destOrd="0" presId="urn:microsoft.com/office/officeart/2018/2/layout/IconLabelList"/>
    <dgm:cxn modelId="{57E07787-049F-4AE9-9E13-8EE7CA8A74CF}" type="presParOf" srcId="{4287713B-76C3-4797-96FD-2E1AD15BFBB2}" destId="{3D99168B-3E7F-449A-B07D-6F5DC467E922}" srcOrd="2" destOrd="0" presId="urn:microsoft.com/office/officeart/2018/2/layout/IconLabelList"/>
    <dgm:cxn modelId="{D0D36511-03CE-4F41-9A3E-86F7FB10B058}" type="presParOf" srcId="{3D99168B-3E7F-449A-B07D-6F5DC467E922}" destId="{6D2AD3E4-748E-4F71-B66B-55ACFBC71694}" srcOrd="0" destOrd="0" presId="urn:microsoft.com/office/officeart/2018/2/layout/IconLabelList"/>
    <dgm:cxn modelId="{7C41429D-D057-446A-88DD-F2280C975242}" type="presParOf" srcId="{3D99168B-3E7F-449A-B07D-6F5DC467E922}" destId="{01D1FB10-756B-41C5-9A1C-59C7239D62D6}" srcOrd="1" destOrd="0" presId="urn:microsoft.com/office/officeart/2018/2/layout/IconLabelList"/>
    <dgm:cxn modelId="{5363F800-3A6B-4AB1-BB79-ABDB3040C5D2}" type="presParOf" srcId="{3D99168B-3E7F-449A-B07D-6F5DC467E922}" destId="{0BEB9D8D-625D-43C9-8A67-81F6D5FA070B}" srcOrd="2" destOrd="0" presId="urn:microsoft.com/office/officeart/2018/2/layout/IconLabelList"/>
    <dgm:cxn modelId="{DCE63193-94B1-4FF8-92D1-A37668D27356}" type="presParOf" srcId="{4287713B-76C3-4797-96FD-2E1AD15BFBB2}" destId="{1DCE0B01-4E21-49A8-BAB9-EB305C8AD7DE}" srcOrd="3" destOrd="0" presId="urn:microsoft.com/office/officeart/2018/2/layout/IconLabelList"/>
    <dgm:cxn modelId="{ED39D22F-D11D-459A-B730-A17F32C20836}" type="presParOf" srcId="{4287713B-76C3-4797-96FD-2E1AD15BFBB2}" destId="{3FAFFC36-6E6C-4E61-84F8-29CF25E80FEB}" srcOrd="4" destOrd="0" presId="urn:microsoft.com/office/officeart/2018/2/layout/IconLabelList"/>
    <dgm:cxn modelId="{4AB4B126-F1F3-4B10-9BFF-CA95AA4DED31}" type="presParOf" srcId="{3FAFFC36-6E6C-4E61-84F8-29CF25E80FEB}" destId="{AA541208-8397-4BF9-8AF5-1BB365EB61A8}" srcOrd="0" destOrd="0" presId="urn:microsoft.com/office/officeart/2018/2/layout/IconLabelList"/>
    <dgm:cxn modelId="{B9FD7D6A-3625-4E77-8F18-FABCC3242BA3}" type="presParOf" srcId="{3FAFFC36-6E6C-4E61-84F8-29CF25E80FEB}" destId="{3BC04478-488F-4849-897F-DA5750AC65D3}" srcOrd="1" destOrd="0" presId="urn:microsoft.com/office/officeart/2018/2/layout/IconLabelList"/>
    <dgm:cxn modelId="{AA5F705E-DF25-4A91-B7F2-0D5A22A7C7B9}" type="presParOf" srcId="{3FAFFC36-6E6C-4E61-84F8-29CF25E80FEB}" destId="{0AAE39C1-C399-4449-A5FD-ABF9B6C18823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B67A6F-CFCE-4A48-87C5-82E8D04B94C3}">
      <dsp:nvSpPr>
        <dsp:cNvPr id="0" name=""/>
        <dsp:cNvSpPr/>
      </dsp:nvSpPr>
      <dsp:spPr>
        <a:xfrm>
          <a:off x="920893" y="887962"/>
          <a:ext cx="1249769" cy="124976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9D49E2-91AC-41C4-8AFF-B32C61EDC61D}">
      <dsp:nvSpPr>
        <dsp:cNvPr id="0" name=""/>
        <dsp:cNvSpPr/>
      </dsp:nvSpPr>
      <dsp:spPr>
        <a:xfrm>
          <a:off x="157144" y="2485519"/>
          <a:ext cx="2777266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/>
            <a:t>Investir é um hábito, deve ser uma rotina e depende de disciplina.</a:t>
          </a:r>
          <a:endParaRPr lang="en-US" sz="1400" kern="1200" dirty="0"/>
        </a:p>
      </dsp:txBody>
      <dsp:txXfrm>
        <a:off x="157144" y="2485519"/>
        <a:ext cx="2777266" cy="720000"/>
      </dsp:txXfrm>
    </dsp:sp>
    <dsp:sp modelId="{6D2AD3E4-748E-4F71-B66B-55ACFBC71694}">
      <dsp:nvSpPr>
        <dsp:cNvPr id="0" name=""/>
        <dsp:cNvSpPr/>
      </dsp:nvSpPr>
      <dsp:spPr>
        <a:xfrm>
          <a:off x="4184181" y="887962"/>
          <a:ext cx="1249769" cy="124976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EB9D8D-625D-43C9-8A67-81F6D5FA070B}">
      <dsp:nvSpPr>
        <dsp:cNvPr id="0" name=""/>
        <dsp:cNvSpPr/>
      </dsp:nvSpPr>
      <dsp:spPr>
        <a:xfrm>
          <a:off x="3420433" y="2485519"/>
          <a:ext cx="2777266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/>
            <a:t>É muito mais importante investir regularmente do que fazer aportes grandes esporádicos</a:t>
          </a:r>
          <a:endParaRPr lang="en-US" sz="1400" kern="1200"/>
        </a:p>
      </dsp:txBody>
      <dsp:txXfrm>
        <a:off x="3420433" y="2485519"/>
        <a:ext cx="2777266" cy="720000"/>
      </dsp:txXfrm>
    </dsp:sp>
    <dsp:sp modelId="{AA541208-8397-4BF9-8AF5-1BB365EB61A8}">
      <dsp:nvSpPr>
        <dsp:cNvPr id="0" name=""/>
        <dsp:cNvSpPr/>
      </dsp:nvSpPr>
      <dsp:spPr>
        <a:xfrm>
          <a:off x="7447469" y="887962"/>
          <a:ext cx="1249769" cy="124976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AE39C1-C399-4449-A5FD-ABF9B6C18823}">
      <dsp:nvSpPr>
        <dsp:cNvPr id="0" name=""/>
        <dsp:cNvSpPr/>
      </dsp:nvSpPr>
      <dsp:spPr>
        <a:xfrm>
          <a:off x="6683721" y="2485519"/>
          <a:ext cx="2777266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/>
            <a:t>Os juros compostos são a maior força do Universo (Albert Einstein)</a:t>
          </a:r>
          <a:endParaRPr lang="en-US" sz="1400" kern="1200"/>
        </a:p>
      </dsp:txBody>
      <dsp:txXfrm>
        <a:off x="6683721" y="2485519"/>
        <a:ext cx="2777266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10/30/2024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DF77A8-9E8F-49F5-8C20-D990695D11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74337" y="1265314"/>
            <a:ext cx="4299666" cy="3249131"/>
          </a:xfrm>
        </p:spPr>
        <p:txBody>
          <a:bodyPr>
            <a:normAutofit/>
          </a:bodyPr>
          <a:lstStyle/>
          <a:p>
            <a:pPr algn="l"/>
            <a:r>
              <a:rPr lang="pt-BR"/>
              <a:t>Espantando o Fantasma do Investimento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2A5031D-1DAB-4A3F-A3E9-2FAACE0636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74336" y="4514446"/>
            <a:ext cx="4299666" cy="871042"/>
          </a:xfrm>
        </p:spPr>
        <p:txBody>
          <a:bodyPr>
            <a:normAutofit/>
          </a:bodyPr>
          <a:lstStyle/>
          <a:p>
            <a:pPr algn="l"/>
            <a:r>
              <a:rPr lang="pt-BR" dirty="0"/>
              <a:t>IPRESG – 10/2024</a:t>
            </a:r>
            <a:endParaRPr lang="pt-BR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DC99427B-A97E-40A3-B1FD-4557346C6A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FD267DA4-2B99-A4EB-0283-14E847D446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604" y="1625453"/>
            <a:ext cx="3765692" cy="3615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5100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66D0EA-B0CC-7BAC-EC39-0D267D39C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Agradeço a Todos e Todas pela Presença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A26B91-911E-405D-F77C-B228B51FBB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69775"/>
            <a:ext cx="8596668" cy="1219200"/>
          </a:xfrm>
        </p:spPr>
        <p:txBody>
          <a:bodyPr>
            <a:normAutofit/>
          </a:bodyPr>
          <a:lstStyle/>
          <a:p>
            <a:endParaRPr lang="pt-BR" dirty="0"/>
          </a:p>
          <a:p>
            <a:r>
              <a:rPr lang="pt-BR" sz="2400" dirty="0"/>
              <a:t>Contato – Alexandre </a:t>
            </a:r>
            <a:r>
              <a:rPr lang="pt-BR" sz="2400" dirty="0" err="1"/>
              <a:t>Conversani</a:t>
            </a:r>
            <a:r>
              <a:rPr lang="pt-BR" sz="2400" dirty="0"/>
              <a:t> Júnior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5FDE98B-5DB9-4116-738A-8ED5D97FCF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4360" y="2888975"/>
            <a:ext cx="3311801" cy="3377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321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FF895A-8B94-01DF-3D99-F72882029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1374"/>
            <a:ext cx="8596668" cy="1320800"/>
          </a:xfrm>
        </p:spPr>
        <p:txBody>
          <a:bodyPr/>
          <a:lstStyle/>
          <a:p>
            <a:r>
              <a:rPr lang="pt-BR"/>
              <a:t>Resultado IPRESG em RV Alocação Tática</a:t>
            </a:r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FE34AC06-AAB9-3E27-46E6-A8D443A2BA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5688" y="1863248"/>
            <a:ext cx="4302248" cy="3666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968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82F8CE-3F70-5500-CB17-9C992F6F07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B78E1C-7FCB-60EA-C608-4694AA437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1374"/>
            <a:ext cx="8596668" cy="1320800"/>
          </a:xfrm>
        </p:spPr>
        <p:txBody>
          <a:bodyPr/>
          <a:lstStyle/>
          <a:p>
            <a:r>
              <a:rPr lang="pt-BR" dirty="0"/>
              <a:t>Resultado IPRESG em RV Alocação Tática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2846D015-AF8A-DA7B-628E-3BE3F1EFCE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195" y="1252025"/>
            <a:ext cx="10797952" cy="5099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090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>
            <a:extLst>
              <a:ext uri="{FF2B5EF4-FFF2-40B4-BE49-F238E27FC236}">
                <a16:creationId xmlns:a16="http://schemas.microsoft.com/office/drawing/2014/main" id="{5E33AE58-68BB-2584-8D9C-F837244F6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r>
              <a:rPr lang="pt-BR"/>
              <a:t>Principais Tipos de Investimentos no Brasil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D71831A-63FB-1D74-FEA9-998DF7FE4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816638"/>
            <a:ext cx="4619706" cy="5224724"/>
          </a:xfrm>
        </p:spPr>
        <p:txBody>
          <a:bodyPr anchor="ctr">
            <a:normAutofit lnSpcReduction="10000"/>
          </a:bodyPr>
          <a:lstStyle/>
          <a:p>
            <a:endParaRPr lang="pt-BR" sz="3200" dirty="0"/>
          </a:p>
          <a:p>
            <a:endParaRPr lang="pt-BR" sz="3200" dirty="0"/>
          </a:p>
          <a:p>
            <a:endParaRPr lang="pt-BR" sz="3200" dirty="0"/>
          </a:p>
          <a:p>
            <a:r>
              <a:rPr lang="pt-BR" sz="3200" dirty="0"/>
              <a:t>Renda Variável</a:t>
            </a:r>
          </a:p>
          <a:p>
            <a:r>
              <a:rPr lang="pt-BR" sz="3200" dirty="0"/>
              <a:t>Renda Fixa</a:t>
            </a:r>
          </a:p>
          <a:p>
            <a:r>
              <a:rPr lang="pt-BR" sz="3200" dirty="0" err="1"/>
              <a:t>BETs</a:t>
            </a:r>
            <a:endParaRPr lang="pt-BR" sz="3200" dirty="0"/>
          </a:p>
          <a:p>
            <a:r>
              <a:rPr lang="pt-BR" sz="3200" dirty="0"/>
              <a:t>PIRÂMIDE</a:t>
            </a:r>
          </a:p>
          <a:p>
            <a:endParaRPr lang="pt-BR" dirty="0"/>
          </a:p>
          <a:p>
            <a:pPr marL="0" indent="0">
              <a:buNone/>
            </a:pPr>
            <a:br>
              <a:rPr lang="pt-BR" dirty="0"/>
            </a:b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1C324ECA-28EF-D3B2-7C87-40C75B0AF6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7843" y="1656252"/>
            <a:ext cx="2487683" cy="1772748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CC303543-2900-AF26-0237-1CD6485B95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0414" y="5063930"/>
            <a:ext cx="2628900" cy="1428750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3931ADA1-92CF-93EF-0123-771BE53767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31826" y="4822162"/>
            <a:ext cx="29337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523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11232A-0D5D-32A9-CF21-D2E7B3ADC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Preciso Ter um Grande conhecimento para Investir?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395EA32-C9D1-7BFC-2295-6DBF28341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4373" y="2367627"/>
            <a:ext cx="8596668" cy="3880773"/>
          </a:xfrm>
        </p:spPr>
        <p:txBody>
          <a:bodyPr>
            <a:normAutofit/>
          </a:bodyPr>
          <a:lstStyle/>
          <a:p>
            <a:r>
              <a:rPr lang="pt-BR" sz="48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NÃO!!!!</a:t>
            </a:r>
            <a:endParaRPr lang="pt-BR" sz="4800" dirty="0"/>
          </a:p>
        </p:txBody>
      </p:sp>
    </p:spTree>
    <p:extLst>
      <p:ext uri="{BB962C8B-B14F-4D97-AF65-F5344CB8AC3E}">
        <p14:creationId xmlns:p14="http://schemas.microsoft.com/office/powerpoint/2010/main" val="2780412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B71F80-1F92-4074-84D9-16A062B21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7209C9DA-6E0D-46D9-8275-C52222D8C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t-BR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3EB57A4D-E0D0-46DA-B339-F24CA46FA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t-BR"/>
          </a:p>
        </p:txBody>
      </p:sp>
      <p:graphicFrame>
        <p:nvGraphicFramePr>
          <p:cNvPr id="5" name="Espaço Reservado para Conteúdo 2">
            <a:extLst>
              <a:ext uri="{FF2B5EF4-FFF2-40B4-BE49-F238E27FC236}">
                <a16:creationId xmlns:a16="http://schemas.microsoft.com/office/drawing/2014/main" id="{0230B8DB-D08E-8994-71C2-21954997E3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703543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aixaDeTexto 3">
            <a:extLst>
              <a:ext uri="{FF2B5EF4-FFF2-40B4-BE49-F238E27FC236}">
                <a16:creationId xmlns:a16="http://schemas.microsoft.com/office/drawing/2014/main" id="{CA49D0E8-651D-C5AF-E97B-1D6912EE4322}"/>
              </a:ext>
            </a:extLst>
          </p:cNvPr>
          <p:cNvSpPr txBox="1"/>
          <p:nvPr/>
        </p:nvSpPr>
        <p:spPr>
          <a:xfrm>
            <a:off x="4743090" y="778625"/>
            <a:ext cx="44218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/>
              <a:t>DISCIPLINA</a:t>
            </a:r>
          </a:p>
        </p:txBody>
      </p:sp>
    </p:spTree>
    <p:extLst>
      <p:ext uri="{BB962C8B-B14F-4D97-AF65-F5344CB8AC3E}">
        <p14:creationId xmlns:p14="http://schemas.microsoft.com/office/powerpoint/2010/main" val="2106741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>
            <a:extLst>
              <a:ext uri="{FF2B5EF4-FFF2-40B4-BE49-F238E27FC236}">
                <a16:creationId xmlns:a16="http://schemas.microsoft.com/office/drawing/2014/main" id="{5E33AE58-68BB-2584-8D9C-F837244F6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r>
              <a:rPr lang="pt-BR" dirty="0"/>
              <a:t>Quanto Vale R$ 100 reais investidos </a:t>
            </a:r>
            <a:r>
              <a:rPr lang="pt-BR"/>
              <a:t>em Outubro </a:t>
            </a:r>
            <a:r>
              <a:rPr lang="pt-BR" dirty="0"/>
              <a:t>de 1994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D71831A-63FB-1D74-FEA9-998DF7FE4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816638"/>
            <a:ext cx="4619706" cy="5224724"/>
          </a:xfrm>
        </p:spPr>
        <p:txBody>
          <a:bodyPr anchor="ctr">
            <a:normAutofit/>
          </a:bodyPr>
          <a:lstStyle/>
          <a:p>
            <a:r>
              <a:rPr lang="pt-BR" sz="2000" dirty="0"/>
              <a:t>Na Poupança</a:t>
            </a:r>
          </a:p>
          <a:p>
            <a:pPr marL="0" indent="0">
              <a:buNone/>
            </a:pPr>
            <a:endParaRPr lang="pt-BR" sz="2000" dirty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r>
              <a:rPr lang="pt-BR" dirty="0"/>
              <a:t>No CDB 100% CDI?</a:t>
            </a:r>
            <a:br>
              <a:rPr lang="pt-BR" dirty="0"/>
            </a:b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81706DF3-91BB-2209-9BF0-B74F316C50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4148" y="82076"/>
            <a:ext cx="3676650" cy="3143250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83A2ACBB-8AEF-700A-271A-92B8A4A8A3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7711" y="4389121"/>
            <a:ext cx="5714289" cy="2386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171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F4ADEC-7F2F-BFDB-5D3A-3B130FDB5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/>
              <a:t>Qual o tempo médio que um servidor permanece contribui ao RPPS antes de se aposentar?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35A9AE5-F395-B6F8-7153-D0275BE5C8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367627"/>
            <a:ext cx="10868672" cy="3880773"/>
          </a:xfrm>
        </p:spPr>
        <p:txBody>
          <a:bodyPr/>
          <a:lstStyle/>
          <a:p>
            <a:pPr algn="l" fontAlgn="auto"/>
            <a:r>
              <a:rPr lang="pt-BR" b="1" i="0" dirty="0">
                <a:solidFill>
                  <a:srgbClr val="111111"/>
                </a:solidFill>
                <a:effectLst/>
                <a:latin typeface="Trebuchet MS (Corpo)"/>
                <a:cs typeface="Arial" panose="020B0604020202020204" pitchFamily="34" charset="0"/>
              </a:rPr>
              <a:t>De 25 a 30 anos em média</a:t>
            </a:r>
          </a:p>
          <a:p>
            <a:pPr algn="l" fontAlgn="auto"/>
            <a:endParaRPr lang="pt-BR" b="1" dirty="0">
              <a:solidFill>
                <a:srgbClr val="111111"/>
              </a:solidFill>
              <a:latin typeface="Trebuchet MS (Corpo)"/>
              <a:cs typeface="Arial" panose="020B0604020202020204" pitchFamily="34" charset="0"/>
            </a:endParaRPr>
          </a:p>
          <a:p>
            <a:pPr algn="l" fontAlgn="auto"/>
            <a:r>
              <a:rPr lang="pt-BR" b="1" i="0" dirty="0">
                <a:solidFill>
                  <a:srgbClr val="111111"/>
                </a:solidFill>
                <a:effectLst/>
                <a:latin typeface="Trebuchet MS (Corpo)"/>
                <a:cs typeface="Arial" panose="020B0604020202020204" pitchFamily="34" charset="0"/>
              </a:rPr>
              <a:t>Rentabilidade caso aplique R$ 100 reais por mês por 25 anos: (25 x 12 x 100 = R$ 30.000,00)</a:t>
            </a:r>
            <a:br>
              <a:rPr lang="pt-BR" b="1" i="0" dirty="0">
                <a:solidFill>
                  <a:srgbClr val="111111"/>
                </a:solidFill>
                <a:effectLst/>
                <a:latin typeface="Trebuchet MS (Corpo)"/>
                <a:cs typeface="Arial" panose="020B0604020202020204" pitchFamily="34" charset="0"/>
              </a:rPr>
            </a:br>
            <a:br>
              <a:rPr lang="pt-BR" b="1" i="0" dirty="0">
                <a:solidFill>
                  <a:srgbClr val="111111"/>
                </a:solidFill>
                <a:effectLst/>
                <a:latin typeface="Trebuchet MS (Corpo)"/>
                <a:cs typeface="Arial" panose="020B0604020202020204" pitchFamily="34" charset="0"/>
              </a:rPr>
            </a:br>
            <a:r>
              <a:rPr lang="pt-BR" b="1" i="0" dirty="0">
                <a:solidFill>
                  <a:srgbClr val="111111"/>
                </a:solidFill>
                <a:effectLst/>
                <a:latin typeface="Trebuchet MS (Corpo)"/>
                <a:cs typeface="Arial" panose="020B0604020202020204" pitchFamily="34" charset="0"/>
              </a:rPr>
              <a:t>Poupança = R$ 92.667,29</a:t>
            </a:r>
          </a:p>
          <a:p>
            <a:pPr marL="0" indent="0" algn="l" fontAlgn="auto">
              <a:buNone/>
            </a:pPr>
            <a:br>
              <a:rPr lang="pt-BR" b="1" i="0" dirty="0">
                <a:solidFill>
                  <a:srgbClr val="111111"/>
                </a:solidFill>
                <a:effectLst/>
                <a:latin typeface="Trebuchet MS (Corpo)"/>
                <a:cs typeface="Arial" panose="020B0604020202020204" pitchFamily="34" charset="0"/>
              </a:rPr>
            </a:br>
            <a:br>
              <a:rPr lang="pt-BR" b="1" i="0" dirty="0">
                <a:solidFill>
                  <a:srgbClr val="111111"/>
                </a:solidFill>
                <a:effectLst/>
                <a:latin typeface="Trebuchet MS (Corpo)"/>
                <a:cs typeface="Arial" panose="020B0604020202020204" pitchFamily="34" charset="0"/>
              </a:rPr>
            </a:br>
            <a:r>
              <a:rPr lang="pt-BR" b="1" i="0" dirty="0">
                <a:solidFill>
                  <a:srgbClr val="111111"/>
                </a:solidFill>
                <a:effectLst/>
                <a:latin typeface="Trebuchet MS (Corpo)"/>
                <a:cs typeface="Arial" panose="020B0604020202020204" pitchFamily="34" charset="0"/>
              </a:rPr>
              <a:t>	CDB 100% CDI = R$ 170.624,39</a:t>
            </a:r>
            <a:br>
              <a:rPr lang="pt-BR" b="1" i="0" dirty="0">
                <a:solidFill>
                  <a:srgbClr val="111111"/>
                </a:solidFill>
                <a:effectLst/>
                <a:latin typeface="Trebuchet MS (Corpo)"/>
                <a:cs typeface="Arial" panose="020B0604020202020204" pitchFamily="34" charset="0"/>
              </a:rPr>
            </a:br>
            <a:br>
              <a:rPr lang="pt-BR" b="1" i="0" dirty="0">
                <a:solidFill>
                  <a:srgbClr val="111111"/>
                </a:solidFill>
                <a:effectLst/>
                <a:latin typeface="Trebuchet MS (Corpo)"/>
                <a:cs typeface="Arial" panose="020B0604020202020204" pitchFamily="34" charset="0"/>
              </a:rPr>
            </a:br>
            <a:endParaRPr lang="pt-BR" b="1" i="0" dirty="0">
              <a:solidFill>
                <a:srgbClr val="111111"/>
              </a:solidFill>
              <a:effectLst/>
              <a:latin typeface="Trebuchet MS (Corpo)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575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35F7CD-7F1D-3C5E-2DD1-04037D3372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19CFF2-ACEC-3E37-55EA-74424B7E8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123359"/>
            <a:ext cx="8596668" cy="1320800"/>
          </a:xfrm>
        </p:spPr>
        <p:txBody>
          <a:bodyPr>
            <a:normAutofit/>
          </a:bodyPr>
          <a:lstStyle/>
          <a:p>
            <a:r>
              <a:rPr lang="pt-BR" dirty="0"/>
              <a:t>“O dinheiro não traz felicidade, mas sem ele a infelicidade é certa”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3A9F9753-1B4F-0BE7-5F5C-1287F81E30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1934" y="3499279"/>
            <a:ext cx="8596668" cy="3880773"/>
          </a:xfrm>
        </p:spPr>
        <p:txBody>
          <a:bodyPr/>
          <a:lstStyle/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Confúcio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F03ED675-112A-CEE8-B077-0914E2F0E8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2548" y="3481389"/>
            <a:ext cx="3159386" cy="3107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61173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4212</TotalTime>
  <Words>198</Words>
  <Application>Microsoft Office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6" baseType="lpstr">
      <vt:lpstr>Arial</vt:lpstr>
      <vt:lpstr>Arial</vt:lpstr>
      <vt:lpstr>Trebuchet MS</vt:lpstr>
      <vt:lpstr>Trebuchet MS (Corpo)</vt:lpstr>
      <vt:lpstr>Wingdings 3</vt:lpstr>
      <vt:lpstr>Facetado</vt:lpstr>
      <vt:lpstr>Espantando o Fantasma do Investimento</vt:lpstr>
      <vt:lpstr>Resultado IPRESG em RV Alocação Tática</vt:lpstr>
      <vt:lpstr>Resultado IPRESG em RV Alocação Tática</vt:lpstr>
      <vt:lpstr>Principais Tipos de Investimentos no Brasil</vt:lpstr>
      <vt:lpstr>Preciso Ter um Grande conhecimento para Investir?</vt:lpstr>
      <vt:lpstr>Apresentação do PowerPoint</vt:lpstr>
      <vt:lpstr>Quanto Vale R$ 100 reais investidos em Outubro de 1994</vt:lpstr>
      <vt:lpstr>Qual o tempo médio que um servidor permanece contribui ao RPPS antes de se aposentar?</vt:lpstr>
      <vt:lpstr>“O dinheiro não traz felicidade, mas sem ele a infelicidade é certa”</vt:lpstr>
      <vt:lpstr>Agradeço a Todos e Todas pela Presença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Retrospecto das últimas eleições e o comportamento do Ibovespa</dc:title>
  <dc:creator>Alexandre Conversani</dc:creator>
  <cp:lastModifiedBy>Premier AAI 01</cp:lastModifiedBy>
  <cp:revision>84</cp:revision>
  <dcterms:created xsi:type="dcterms:W3CDTF">2022-01-17T10:11:42Z</dcterms:created>
  <dcterms:modified xsi:type="dcterms:W3CDTF">2024-10-30T12:07:17Z</dcterms:modified>
</cp:coreProperties>
</file>