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61" r:id="rId1"/>
  </p:sldMasterIdLst>
  <p:notesMasterIdLst>
    <p:notesMasterId r:id="rId27"/>
  </p:notesMasterIdLst>
  <p:handoutMasterIdLst>
    <p:handoutMasterId r:id="rId28"/>
  </p:handoutMasterIdLst>
  <p:sldIdLst>
    <p:sldId id="320" r:id="rId2"/>
    <p:sldId id="279" r:id="rId3"/>
    <p:sldId id="301" r:id="rId4"/>
    <p:sldId id="266" r:id="rId5"/>
    <p:sldId id="257" r:id="rId6"/>
    <p:sldId id="288" r:id="rId7"/>
    <p:sldId id="274" r:id="rId8"/>
    <p:sldId id="286" r:id="rId9"/>
    <p:sldId id="340" r:id="rId10"/>
    <p:sldId id="290" r:id="rId11"/>
    <p:sldId id="305" r:id="rId12"/>
    <p:sldId id="284" r:id="rId13"/>
    <p:sldId id="330" r:id="rId14"/>
    <p:sldId id="331" r:id="rId15"/>
    <p:sldId id="336" r:id="rId16"/>
    <p:sldId id="272" r:id="rId17"/>
    <p:sldId id="341" r:id="rId18"/>
    <p:sldId id="332" r:id="rId19"/>
    <p:sldId id="333" r:id="rId20"/>
    <p:sldId id="304" r:id="rId21"/>
    <p:sldId id="337" r:id="rId22"/>
    <p:sldId id="335" r:id="rId23"/>
    <p:sldId id="329" r:id="rId24"/>
    <p:sldId id="342" r:id="rId25"/>
    <p:sldId id="339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Rg st="1" end="36"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1D1D"/>
    <a:srgbClr val="B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Estilo Médio 2 - Ênfas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Estilo Médio 2 - Ênfase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Estilo Médio 2 - Ênfase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Estilo Médio 2 - Ênfase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Estilo Médio 2 - Ênfase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Estilo Mé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83" autoAdjust="0"/>
    <p:restoredTop sz="94620" autoAdjust="0"/>
  </p:normalViewPr>
  <p:slideViewPr>
    <p:cSldViewPr snapToGrid="0">
      <p:cViewPr varScale="1">
        <p:scale>
          <a:sx n="110" d="100"/>
          <a:sy n="110" d="100"/>
        </p:scale>
        <p:origin x="480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Planilha_do_Microsoft_Excel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/>
      <c:lineChart>
        <c:grouping val="stacked"/>
        <c:varyColors val="0"/>
        <c:ser>
          <c:idx val="0"/>
          <c:order val="0"/>
          <c:tx>
            <c:strRef>
              <c:f>Planilha1!$B$1</c:f>
              <c:strCache>
                <c:ptCount val="1"/>
                <c:pt idx="0">
                  <c:v>Série 1</c:v>
                </c:pt>
              </c:strCache>
            </c:strRef>
          </c:tx>
          <c:spPr>
            <a:ln w="28575" cap="rnd">
              <a:solidFill>
                <a:srgbClr val="FF1D1D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rgbClr val="FF1D1D"/>
                </a:solidFill>
              </a:ln>
              <a:effectLst/>
            </c:spPr>
          </c:marker>
          <c:cat>
            <c:numRef>
              <c:f>Planilha1!$A$2:$A$13</c:f>
              <c:numCache>
                <c:formatCode>General</c:formatCode>
                <c:ptCount val="12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  <c:pt idx="10">
                  <c:v>2021</c:v>
                </c:pt>
                <c:pt idx="11">
                  <c:v>2022</c:v>
                </c:pt>
              </c:numCache>
            </c:numRef>
          </c:cat>
          <c:val>
            <c:numRef>
              <c:f>Planilha1!$B$2:$B$13</c:f>
              <c:numCache>
                <c:formatCode>General</c:formatCode>
                <c:ptCount val="12"/>
                <c:pt idx="0">
                  <c:v>25605381.07</c:v>
                </c:pt>
                <c:pt idx="1">
                  <c:v>33162350.02</c:v>
                </c:pt>
                <c:pt idx="2">
                  <c:v>33849278.829999998</c:v>
                </c:pt>
                <c:pt idx="3">
                  <c:v>41321993.130000003</c:v>
                </c:pt>
                <c:pt idx="4">
                  <c:v>49179238.560000002</c:v>
                </c:pt>
                <c:pt idx="5">
                  <c:v>57331118.770000003</c:v>
                </c:pt>
                <c:pt idx="6">
                  <c:v>62950317.270000003</c:v>
                </c:pt>
                <c:pt idx="7">
                  <c:v>69613679.269999996</c:v>
                </c:pt>
                <c:pt idx="8">
                  <c:v>76510923.579999998</c:v>
                </c:pt>
                <c:pt idx="9">
                  <c:v>85485031.459999993</c:v>
                </c:pt>
                <c:pt idx="10">
                  <c:v>97196813.909999996</c:v>
                </c:pt>
                <c:pt idx="11">
                  <c:v>110535938.17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2E6E-4E5E-BC0D-6235C60F08D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23356312"/>
        <c:axId val="223360624"/>
      </c:lineChart>
      <c:catAx>
        <c:axId val="2233563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2">
                <a:lumMod val="50000"/>
                <a:lumOff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223360624"/>
        <c:crosses val="autoZero"/>
        <c:auto val="1"/>
        <c:lblAlgn val="ctr"/>
        <c:lblOffset val="100"/>
        <c:noMultiLvlLbl val="0"/>
      </c:catAx>
      <c:valAx>
        <c:axId val="2233606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2">
                  <a:lumMod val="25000"/>
                  <a:lumOff val="7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223356312"/>
        <c:crosses val="autoZero"/>
        <c:crossBetween val="between"/>
        <c:majorUnit val="10000000"/>
        <c:dispUnits>
          <c:builtInUnit val="millions"/>
          <c:dispUnitsLbl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</c:dispUnitsLbl>
        </c:dispUnits>
      </c:valAx>
      <c:spPr>
        <a:noFill/>
        <a:ln>
          <a:solidFill>
            <a:schemeClr val="bg2">
              <a:lumMod val="50000"/>
              <a:lumOff val="50000"/>
            </a:schemeClr>
          </a:solidFill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>
            <a:extLst>
              <a:ext uri="{FF2B5EF4-FFF2-40B4-BE49-F238E27FC236}">
                <a16:creationId xmlns:a16="http://schemas.microsoft.com/office/drawing/2014/main" xmlns="" id="{A1498732-985D-4955-91BB-037E2A43C80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pt-BR"/>
              <a:t>Instituto de Previdência dos Servidores Públicos Municipais de Sao Gabriel - IPRESG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xmlns="" id="{5CC098B3-1452-4E44-B327-79CD834165D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7919AC-0178-49C0-9416-BB33C12B7A13}" type="datetimeFigureOut">
              <a:rPr lang="pt-BR" smtClean="0"/>
              <a:pPr/>
              <a:t>24/10/2022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xmlns="" id="{5D9741C0-F1FB-412F-B4F3-0F6EF3D3577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xmlns="" id="{6D069E73-C263-4DC5-A8B2-BE5CDF07004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FDB9A6-4F60-448C-A9A6-D643BD17278E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53894489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pt-BR"/>
              <a:t>Instituto de Previdência dos Servidores Públicos Municipais de Sao Gabriel - IPRESG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986BC1-5BB4-4398-9205-22D777AD5802}" type="datetimeFigureOut">
              <a:rPr lang="pt-BR" smtClean="0"/>
              <a:pPr/>
              <a:t>24/10/2022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79D9E5-8A1F-4CF9-8F55-953B593F85D9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98231903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Cabeçalho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pt-BR"/>
              <a:t>Instituto de Previdência dos Servidores Públicos Municipais de Sao Gabriel - IPRESG</a:t>
            </a: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79D9E5-8A1F-4CF9-8F55-953B593F85D9}" type="slidenum">
              <a:rPr lang="pt-BR" smtClean="0"/>
              <a:pPr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31139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598339"/>
            <a:ext cx="9440034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30375-8AD1-4EED-AD19-E3A9FF6E9E5D}" type="datetimeFigureOut">
              <a:rPr lang="pt-BR" smtClean="0"/>
              <a:pPr/>
              <a:t>24/10/2022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CB918-A4FA-429E-BF09-D0E4FE50D73B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287595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to Panorâmica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late-V2-H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3" y="547807"/>
            <a:ext cx="10141799" cy="3816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53762" cy="682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30375-8AD1-4EED-AD19-E3A9FF6E9E5D}" type="datetimeFigureOut">
              <a:rPr lang="pt-BR" smtClean="0"/>
              <a:pPr/>
              <a:t>24/10/2022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CB918-A4FA-429E-BF09-D0E4FE50D73B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355618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30375-8AD1-4EED-AD19-E3A9FF6E9E5D}" type="datetimeFigureOut">
              <a:rPr lang="pt-BR" smtClean="0"/>
              <a:pPr/>
              <a:t>24/10/2022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CB918-A4FA-429E-BF09-D0E4FE50D73B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429809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30375-8AD1-4EED-AD19-E3A9FF6E9E5D}" type="datetimeFigureOut">
              <a:rPr lang="pt-BR" smtClean="0"/>
              <a:pPr/>
              <a:t>24/10/2022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CB918-A4FA-429E-BF09-D0E4FE50D73B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11" name="TextBox 10"/>
          <p:cNvSpPr txBox="1"/>
          <p:nvPr/>
        </p:nvSpPr>
        <p:spPr>
          <a:xfrm>
            <a:off x="990600" y="88479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504716" y="292825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706479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30375-8AD1-4EED-AD19-E3A9FF6E9E5D}" type="datetimeFigureOut">
              <a:rPr lang="pt-BR" smtClean="0"/>
              <a:pPr/>
              <a:t>24/10/2022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CB918-A4FA-429E-BF09-D0E4FE50D73B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45169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n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30375-8AD1-4EED-AD19-E3A9FF6E9E5D}" type="datetimeFigureOut">
              <a:rPr lang="pt-BR" smtClean="0"/>
              <a:pPr/>
              <a:t>24/10/2022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CB918-A4FA-429E-BF09-D0E4FE50D73B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723431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nas de 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62" y="1818214"/>
            <a:ext cx="3339972" cy="1847851"/>
          </a:xfrm>
          <a:prstGeom prst="rect">
            <a:avLst/>
          </a:prstGeom>
        </p:spPr>
      </p:pic>
      <p:pic>
        <p:nvPicPr>
          <p:cNvPr id="36" name="Picture 35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00" y="1818214"/>
            <a:ext cx="3339972" cy="1847851"/>
          </a:xfrm>
          <a:prstGeom prst="rect">
            <a:avLst/>
          </a:prstGeom>
        </p:spPr>
      </p:pic>
      <p:pic>
        <p:nvPicPr>
          <p:cNvPr id="37" name="Picture 36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051" y="1818214"/>
            <a:ext cx="3339972" cy="1847851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480368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480367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480365"/>
            <a:ext cx="3300984" cy="131083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30375-8AD1-4EED-AD19-E3A9FF6E9E5D}" type="datetimeFigureOut">
              <a:rPr lang="pt-BR" smtClean="0"/>
              <a:pPr/>
              <a:t>24/10/2022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CB918-A4FA-429E-BF09-D0E4FE50D73B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778693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30375-8AD1-4EED-AD19-E3A9FF6E9E5D}" type="datetimeFigureOut">
              <a:rPr lang="pt-BR" smtClean="0"/>
              <a:pPr/>
              <a:t>24/10/2022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CB918-A4FA-429E-BF09-D0E4FE50D73B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265529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68" y="609599"/>
            <a:ext cx="228448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599"/>
            <a:ext cx="7916872" cy="5181601"/>
          </a:xfrm>
        </p:spPr>
        <p:txBody>
          <a:bodyPr vert="eaVert" anchor="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30375-8AD1-4EED-AD19-E3A9FF6E9E5D}" type="datetimeFigureOut">
              <a:rPr lang="pt-BR" smtClean="0"/>
              <a:pPr/>
              <a:t>24/10/2022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CB918-A4FA-429E-BF09-D0E4FE50D73B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66124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30375-8AD1-4EED-AD19-E3A9FF6E9E5D}" type="datetimeFigureOut">
              <a:rPr lang="pt-BR" smtClean="0"/>
              <a:pPr/>
              <a:t>24/10/2022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CB918-A4FA-429E-BF09-D0E4FE50D73B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497670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1761067"/>
            <a:ext cx="9590550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3589879"/>
            <a:ext cx="9590550" cy="1507054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30375-8AD1-4EED-AD19-E3A9FF6E9E5D}" type="datetimeFigureOut">
              <a:rPr lang="pt-BR" smtClean="0"/>
              <a:pPr/>
              <a:t>24/10/2022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CB918-A4FA-429E-BF09-D0E4FE50D73B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83084296"/>
      </p:ext>
    </p:extLst>
  </p:cSld>
  <p:clrMapOvr>
    <a:masterClrMapping/>
  </p:clrMapOvr>
  <p:transition spd="slow">
    <p:split orient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1732449"/>
            <a:ext cx="5060497" cy="4058750"/>
          </a:xfrm>
        </p:spPr>
        <p:txBody>
          <a:bodyPr anchor="t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2892" y="1732449"/>
            <a:ext cx="5064665" cy="4058751"/>
          </a:xfrm>
        </p:spPr>
        <p:txBody>
          <a:bodyPr anchor="t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30375-8AD1-4EED-AD19-E3A9FF6E9E5D}" type="datetimeFigureOut">
              <a:rPr lang="pt-BR" smtClean="0"/>
              <a:pPr/>
              <a:t>24/10/2022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CB918-A4FA-429E-BF09-D0E4FE50D73B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83558773"/>
      </p:ext>
    </p:extLst>
  </p:cSld>
  <p:clrMapOvr>
    <a:masterClrMapping/>
  </p:clrMapOvr>
  <p:transition spd="slow">
    <p:split orient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1734506"/>
            <a:ext cx="5089072" cy="4148769"/>
          </a:xfrm>
          <a:prstGeom prst="rect">
            <a:avLst/>
          </a:prstGeom>
        </p:spPr>
      </p:pic>
      <p:pic>
        <p:nvPicPr>
          <p:cNvPr id="21" name="Picture 20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485" y="1734506"/>
            <a:ext cx="5089072" cy="41487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72" y="1835254"/>
            <a:ext cx="4876344" cy="54488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5872" y="2380137"/>
            <a:ext cx="4876344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4967" y="1835254"/>
            <a:ext cx="4895330" cy="544883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4967" y="2380137"/>
            <a:ext cx="4895330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30375-8AD1-4EED-AD19-E3A9FF6E9E5D}" type="datetimeFigureOut">
              <a:rPr lang="pt-BR" smtClean="0"/>
              <a:pPr/>
              <a:t>24/10/2022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CB918-A4FA-429E-BF09-D0E4FE50D73B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41234266"/>
      </p:ext>
    </p:extLst>
  </p:cSld>
  <p:clrMapOvr>
    <a:masterClrMapping/>
  </p:clrMapOvr>
  <p:transition spd="slow">
    <p:split orient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30375-8AD1-4EED-AD19-E3A9FF6E9E5D}" type="datetimeFigureOut">
              <a:rPr lang="pt-BR" smtClean="0"/>
              <a:pPr/>
              <a:t>24/10/2022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CB918-A4FA-429E-BF09-D0E4FE50D73B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451301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30375-8AD1-4EED-AD19-E3A9FF6E9E5D}" type="datetimeFigureOut">
              <a:rPr lang="pt-BR" smtClean="0"/>
              <a:pPr/>
              <a:t>24/10/2022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CB918-A4FA-429E-BF09-D0E4FE50D73B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769673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181600"/>
          </a:xfrm>
        </p:spPr>
        <p:txBody>
          <a:bodyPr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1518"/>
            <a:ext cx="3706889" cy="3359681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30375-8AD1-4EED-AD19-E3A9FF6E9E5D}" type="datetimeFigureOut">
              <a:rPr lang="pt-BR" smtClean="0"/>
              <a:pPr/>
              <a:t>24/10/2022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CB918-A4FA-429E-BF09-D0E4FE50D73B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54429931"/>
      </p:ext>
    </p:extLst>
  </p:cSld>
  <p:clrMapOvr>
    <a:masterClrMapping/>
  </p:clrMapOvr>
  <p:transition spd="slow">
    <p:split orient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late-V2-H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665" y="609600"/>
            <a:ext cx="3584166" cy="5204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923"/>
            <a:ext cx="5934949" cy="1829338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9261"/>
            <a:ext cx="5934949" cy="337613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30375-8AD1-4EED-AD19-E3A9FF6E9E5D}" type="datetimeFigureOut">
              <a:rPr lang="pt-BR" smtClean="0"/>
              <a:pPr/>
              <a:t>24/10/2022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CB918-A4FA-429E-BF09-D0E4FE50D73B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34438994"/>
      </p:ext>
    </p:extLst>
  </p:cSld>
  <p:clrMapOvr>
    <a:masterClrMapping/>
  </p:clrMapOvr>
  <p:transition spd="slow">
    <p:split orient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1732449"/>
            <a:ext cx="10353762" cy="405875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18930375-8AD1-4EED-AD19-E3A9FF6E9E5D}" type="datetimeFigureOut">
              <a:rPr lang="pt-BR" smtClean="0"/>
              <a:pPr/>
              <a:t>24/10/2022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5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514CB918-A4FA-429E-BF09-D0E4FE50D73B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3884402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62" r:id="rId1"/>
    <p:sldLayoutId id="2147483863" r:id="rId2"/>
    <p:sldLayoutId id="2147483864" r:id="rId3"/>
    <p:sldLayoutId id="2147483865" r:id="rId4"/>
    <p:sldLayoutId id="2147483866" r:id="rId5"/>
    <p:sldLayoutId id="2147483867" r:id="rId6"/>
    <p:sldLayoutId id="2147483868" r:id="rId7"/>
    <p:sldLayoutId id="2147483869" r:id="rId8"/>
    <p:sldLayoutId id="2147483870" r:id="rId9"/>
    <p:sldLayoutId id="2147483871" r:id="rId10"/>
    <p:sldLayoutId id="2147483872" r:id="rId11"/>
    <p:sldLayoutId id="2147483873" r:id="rId12"/>
    <p:sldLayoutId id="2147483874" r:id="rId13"/>
    <p:sldLayoutId id="2147483875" r:id="rId14"/>
    <p:sldLayoutId id="2147483876" r:id="rId15"/>
    <p:sldLayoutId id="2147483877" r:id="rId16"/>
    <p:sldLayoutId id="2147483878" r:id="rId17"/>
  </p:sldLayoutIdLst>
  <p:transition spd="slow">
    <p:split orient="vert"/>
  </p:transition>
  <p:txStyles>
    <p:titleStyle>
      <a:lvl1pPr algn="ctr" defTabSz="457200" rtl="0" eaLnBrk="1" latinLnBrk="0" hangingPunct="1">
        <a:spcBef>
          <a:spcPct val="0"/>
        </a:spcBef>
        <a:buNone/>
        <a:defRPr sz="4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blog.elisioquadros.adv.br/retroativo-do-inss-descubra-como-receber-o-seu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mailto:contato@ipresg.com.br" TargetMode="External"/><Relationship Id="rId7" Type="http://schemas.openxmlformats.org/officeDocument/2006/relationships/image" Target="../media/image3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lum bright="70000" contrast="-70000"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883FA176-2B22-4DB0-921E-28953ECC0B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0" y="731520"/>
            <a:ext cx="6181344" cy="2697480"/>
          </a:xfrm>
        </p:spPr>
        <p:txBody>
          <a:bodyPr>
            <a:normAutofit fontScale="90000"/>
          </a:bodyPr>
          <a:lstStyle/>
          <a:p>
            <a:pPr algn="l"/>
            <a:r>
              <a:rPr lang="pt-BR" sz="7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Seminário de Gestão de RPPS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B961DD27-B0AB-45DB-94EC-3E72015492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8740" y="4874361"/>
            <a:ext cx="10475228" cy="2034073"/>
          </a:xfrm>
        </p:spPr>
        <p:txBody>
          <a:bodyPr>
            <a:normAutofit fontScale="92500"/>
          </a:bodyPr>
          <a:lstStyle/>
          <a:p>
            <a:r>
              <a:rPr lang="pt-BR" sz="12800" b="1" dirty="0">
                <a:solidFill>
                  <a:srgbClr val="002060"/>
                </a:solidFill>
                <a:effectLst/>
              </a:rPr>
              <a:t>IPRESG</a:t>
            </a:r>
            <a:r>
              <a:rPr lang="pt-BR" sz="12800" b="1" i="1" dirty="0">
                <a:solidFill>
                  <a:srgbClr val="002060"/>
                </a:solidFill>
                <a:effectLst/>
              </a:rPr>
              <a:t> </a:t>
            </a:r>
            <a:r>
              <a:rPr lang="pt-BR" sz="12800" b="1" dirty="0">
                <a:solidFill>
                  <a:srgbClr val="002060"/>
                </a:solidFill>
                <a:effectLst/>
                <a:latin typeface="Monotype Corsiva" panose="03010101010201010101" pitchFamily="66" charset="0"/>
              </a:rPr>
              <a:t>21 anos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F0CF7BC0-63F1-429E-A3C5-4001E172C3FF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500"/>
                    </a14:imgEffect>
                    <a14:imgEffect>
                      <a14:saturation sat="39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3411"/>
            <a:ext cx="3569817" cy="3569817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xmlns="" id="{D43D83C5-AA93-44E2-81C7-18B7AF8E1AD8}"/>
              </a:ext>
            </a:extLst>
          </p:cNvPr>
          <p:cNvSpPr/>
          <p:nvPr/>
        </p:nvSpPr>
        <p:spPr>
          <a:xfrm>
            <a:off x="0" y="3922416"/>
            <a:ext cx="3569817" cy="399897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xmlns="" id="{BC7653EC-7DC2-4C50-8767-27EDC1129DBF}"/>
              </a:ext>
            </a:extLst>
          </p:cNvPr>
          <p:cNvSpPr txBox="1"/>
          <p:nvPr/>
        </p:nvSpPr>
        <p:spPr>
          <a:xfrm>
            <a:off x="3377184" y="913399"/>
            <a:ext cx="3169920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9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IV</a:t>
            </a:r>
          </a:p>
        </p:txBody>
      </p:sp>
    </p:spTree>
    <p:extLst>
      <p:ext uri="{BB962C8B-B14F-4D97-AF65-F5344CB8AC3E}">
        <p14:creationId xmlns:p14="http://schemas.microsoft.com/office/powerpoint/2010/main" val="370977309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lum bright="70000" contrast="-70000"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9AAC01A2-8354-4549-95C5-FA2D232C9A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9119" y="375138"/>
            <a:ext cx="10353762" cy="970450"/>
          </a:xfrm>
        </p:spPr>
        <p:txBody>
          <a:bodyPr/>
          <a:lstStyle/>
          <a:p>
            <a:pPr algn="ctr"/>
            <a:r>
              <a:rPr lang="pt-BR" b="1" u="sng" dirty="0">
                <a:solidFill>
                  <a:srgbClr val="FF1D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EXTRATO PREVIDENCIÁRIO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48B3224F-63F0-409A-B511-56E4FA87FC6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795" y="2063261"/>
            <a:ext cx="3548054" cy="3023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xmlns="" id="{4D307373-5317-4F29-9227-E83AF7E342C0}"/>
              </a:ext>
            </a:extLst>
          </p:cNvPr>
          <p:cNvSpPr txBox="1"/>
          <p:nvPr/>
        </p:nvSpPr>
        <p:spPr>
          <a:xfrm>
            <a:off x="4654296" y="1489428"/>
            <a:ext cx="701344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base"/>
            <a:r>
              <a:rPr lang="pt-BR" sz="2800" b="1" dirty="0">
                <a:solidFill>
                  <a:srgbClr val="002060"/>
                </a:solidFill>
              </a:rPr>
              <a:t>Quem é segurado do </a:t>
            </a:r>
            <a:r>
              <a:rPr lang="pt-BR" sz="2800" b="1" dirty="0">
                <a:solidFill>
                  <a:srgbClr val="00206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IPRESG</a:t>
            </a:r>
            <a:r>
              <a:rPr lang="pt-BR" sz="2800" b="1" dirty="0">
                <a:solidFill>
                  <a:srgbClr val="002060"/>
                </a:solidFill>
              </a:rPr>
              <a:t>, ou seja, todos os servidores ativos do Município de São Gabriel, podem consultar o seu EXTRATO PREVIDENCIÁRIO. </a:t>
            </a:r>
          </a:p>
          <a:p>
            <a:pPr algn="just" fontAlgn="base"/>
            <a:endParaRPr lang="pt-BR" sz="2800" b="1" dirty="0">
              <a:solidFill>
                <a:srgbClr val="002060"/>
              </a:solidFill>
            </a:endParaRPr>
          </a:p>
          <a:p>
            <a:pPr algn="just" fontAlgn="base"/>
            <a:r>
              <a:rPr lang="pt-BR" sz="2800" b="1" dirty="0">
                <a:solidFill>
                  <a:srgbClr val="002060"/>
                </a:solidFill>
              </a:rPr>
              <a:t> Trata-se de um histórico para acompanhar o pagamento das contribuições que já fez ao instituto, bem como, a parte patronal, ao longo da sua carreira, e que irão garantir a sua aposentadoria. </a:t>
            </a:r>
          </a:p>
        </p:txBody>
      </p:sp>
    </p:spTree>
    <p:extLst>
      <p:ext uri="{BB962C8B-B14F-4D97-AF65-F5344CB8AC3E}">
        <p14:creationId xmlns:p14="http://schemas.microsoft.com/office/powerpoint/2010/main" val="848241786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lum bright="70000" contrast="-70000"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xmlns="" id="{F6FD6323-6FA9-4CCF-953C-F3F813D5389B}"/>
              </a:ext>
            </a:extLst>
          </p:cNvPr>
          <p:cNvSpPr txBox="1"/>
          <p:nvPr/>
        </p:nvSpPr>
        <p:spPr>
          <a:xfrm>
            <a:off x="7265729" y="2767280"/>
            <a:ext cx="39063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>
                <a:solidFill>
                  <a:srgbClr val="FF0000"/>
                </a:solidFill>
              </a:rPr>
              <a:t>O que fizemos em 2021 e 2022</a:t>
            </a:r>
          </a:p>
        </p:txBody>
      </p:sp>
      <p:pic>
        <p:nvPicPr>
          <p:cNvPr id="2050" name="Picture 2" descr="10 DICAS PARA UM BOM TRABALHO EM EQUIPE :: Centi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849" y="1737607"/>
            <a:ext cx="6512943" cy="3860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16382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lum bright="70000" contrast="-70000"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046E865E-5C45-41CA-8168-C37EA015FF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6155" y="597877"/>
            <a:ext cx="10984522" cy="5258268"/>
          </a:xfrm>
        </p:spPr>
        <p:txBody>
          <a:bodyPr>
            <a:normAutofit/>
          </a:bodyPr>
          <a:lstStyle/>
          <a:p>
            <a:pPr algn="just"/>
            <a:endParaRPr lang="pt-BR" sz="2800" dirty="0"/>
          </a:p>
          <a:p>
            <a:pPr algn="just"/>
            <a:endParaRPr lang="pt-BR" sz="2800" dirty="0"/>
          </a:p>
          <a:p>
            <a:pPr marL="36900" indent="0" algn="just">
              <a:buNone/>
            </a:pPr>
            <a:endParaRPr lang="pt-BR" sz="3200" dirty="0">
              <a:solidFill>
                <a:srgbClr val="002060"/>
              </a:solidFill>
              <a:highlight>
                <a:srgbClr val="FFFF00"/>
              </a:highlight>
            </a:endParaRPr>
          </a:p>
          <a:p>
            <a:pPr algn="just"/>
            <a:r>
              <a:rPr lang="pt-BR" sz="3200" dirty="0">
                <a:solidFill>
                  <a:srgbClr val="002060"/>
                </a:solidFill>
              </a:rPr>
              <a:t>Foram bloqueados junto ao Banco do Brasil, cerca de </a:t>
            </a:r>
            <a:r>
              <a:rPr lang="pt-BR" sz="3200" dirty="0">
                <a:solidFill>
                  <a:srgbClr val="BC0000"/>
                </a:solidFill>
              </a:rPr>
              <a:t>R$ 11 milhões</a:t>
            </a:r>
            <a:r>
              <a:rPr lang="pt-BR" sz="3200" dirty="0">
                <a:solidFill>
                  <a:srgbClr val="002060"/>
                </a:solidFill>
              </a:rPr>
              <a:t>,</a:t>
            </a:r>
            <a:r>
              <a:rPr lang="pt-BR" sz="3200" dirty="0">
                <a:solidFill>
                  <a:srgbClr val="BC0000"/>
                </a:solidFill>
              </a:rPr>
              <a:t> </a:t>
            </a:r>
            <a:r>
              <a:rPr lang="pt-BR" sz="3200" dirty="0">
                <a:solidFill>
                  <a:srgbClr val="002060"/>
                </a:solidFill>
              </a:rPr>
              <a:t>em 2021, e </a:t>
            </a:r>
            <a:r>
              <a:rPr lang="pt-BR" sz="3200" dirty="0">
                <a:solidFill>
                  <a:srgbClr val="BC0000"/>
                </a:solidFill>
              </a:rPr>
              <a:t>R$ 9 milhões</a:t>
            </a:r>
            <a:r>
              <a:rPr lang="pt-BR" sz="3200" dirty="0">
                <a:solidFill>
                  <a:srgbClr val="002060"/>
                </a:solidFill>
              </a:rPr>
              <a:t>,</a:t>
            </a:r>
            <a:r>
              <a:rPr lang="pt-BR" sz="3200" dirty="0">
                <a:solidFill>
                  <a:srgbClr val="BC0000"/>
                </a:solidFill>
              </a:rPr>
              <a:t> </a:t>
            </a:r>
            <a:r>
              <a:rPr lang="pt-BR" sz="3200" dirty="0">
                <a:solidFill>
                  <a:srgbClr val="002060"/>
                </a:solidFill>
              </a:rPr>
              <a:t>em 2022, de recursos vinculados ao FPM.</a:t>
            </a:r>
          </a:p>
          <a:p>
            <a:pPr marL="0" indent="0">
              <a:buNone/>
            </a:pPr>
            <a:endParaRPr lang="pt-BR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47880784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lum bright="70000" contrast="-70000"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9EB05A40-47A9-4FCC-8C27-23C184C6D3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7903" y="316992"/>
            <a:ext cx="5939653" cy="970450"/>
          </a:xfrm>
        </p:spPr>
        <p:txBody>
          <a:bodyPr/>
          <a:lstStyle/>
          <a:p>
            <a:r>
              <a:rPr lang="pt-BR" dirty="0">
                <a:solidFill>
                  <a:srgbClr val="0070C0"/>
                </a:solidFill>
              </a:rPr>
              <a:t>Durante a pandemia...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974F49B0-934A-4248-98F5-C7C5FBE83F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42431" y="1399625"/>
            <a:ext cx="5525125" cy="2721272"/>
          </a:xfrm>
        </p:spPr>
        <p:txBody>
          <a:bodyPr>
            <a:normAutofit fontScale="92500"/>
          </a:bodyPr>
          <a:lstStyle/>
          <a:p>
            <a:pPr marL="36900" indent="0">
              <a:buNone/>
            </a:pPr>
            <a:r>
              <a:rPr lang="pt-BR" sz="3200" dirty="0">
                <a:solidFill>
                  <a:srgbClr val="002060"/>
                </a:solidFill>
                <a:effectLst/>
              </a:rPr>
              <a:t>Realizamos  a doação de máscaras junto aos aposentados do IPRESG, com o objetivo de auxiliar na prevenção </a:t>
            </a:r>
            <a:r>
              <a:rPr lang="pt-BR" sz="3200" dirty="0" smtClean="0">
                <a:solidFill>
                  <a:srgbClr val="002060"/>
                </a:solidFill>
                <a:effectLst/>
              </a:rPr>
              <a:t>contra </a:t>
            </a:r>
            <a:r>
              <a:rPr lang="pt-BR" sz="3200" dirty="0">
                <a:solidFill>
                  <a:srgbClr val="002060"/>
                </a:solidFill>
                <a:effectLst/>
              </a:rPr>
              <a:t>o COVID-19.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3C8078F3-4B63-45D1-AD35-B2007834F9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651" y="222504"/>
            <a:ext cx="2241423" cy="2988564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CFB91DA0-052C-4012-ADF8-9DFC1F1A2F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9461" y="440436"/>
            <a:ext cx="2241423" cy="2988564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xmlns="" id="{8E5C99D3-86E4-4EF8-A53A-8853FBB48B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2650" y="3429000"/>
            <a:ext cx="2241423" cy="2988564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xmlns="" id="{8B838E85-A565-4152-AF86-75F1209349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79461" y="3611880"/>
            <a:ext cx="2241423" cy="2988564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xmlns="" id="{8352FC7A-C267-4C49-907A-181FA772F2CF}"/>
              </a:ext>
            </a:extLst>
          </p:cNvPr>
          <p:cNvSpPr txBox="1"/>
          <p:nvPr/>
        </p:nvSpPr>
        <p:spPr>
          <a:xfrm>
            <a:off x="5742431" y="4120897"/>
            <a:ext cx="614691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>
                <a:solidFill>
                  <a:srgbClr val="002060"/>
                </a:solidFill>
              </a:rPr>
              <a:t>Uma Ação em conjunto com a SEMS.</a:t>
            </a:r>
          </a:p>
        </p:txBody>
      </p:sp>
    </p:spTree>
    <p:extLst>
      <p:ext uri="{BB962C8B-B14F-4D97-AF65-F5344CB8AC3E}">
        <p14:creationId xmlns:p14="http://schemas.microsoft.com/office/powerpoint/2010/main" val="2801036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lum bright="70000" contrast="-70000"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9EB05A40-47A9-4FCC-8C27-23C184C6D3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458" y="341376"/>
            <a:ext cx="6561446" cy="970450"/>
          </a:xfrm>
        </p:spPr>
        <p:txBody>
          <a:bodyPr>
            <a:normAutofit fontScale="90000"/>
          </a:bodyPr>
          <a:lstStyle/>
          <a:p>
            <a:r>
              <a:rPr lang="pt-BR" dirty="0">
                <a:solidFill>
                  <a:srgbClr val="0070C0"/>
                </a:solidFill>
              </a:rPr>
              <a:t>Inauguração do </a:t>
            </a:r>
            <a:r>
              <a:rPr lang="pt-BR" dirty="0" smtClean="0">
                <a:solidFill>
                  <a:srgbClr val="0070C0"/>
                </a:solidFill>
              </a:rPr>
              <a:t>Auditório no dia 26/09/2021</a:t>
            </a:r>
            <a:endParaRPr lang="pt-BR" dirty="0">
              <a:solidFill>
                <a:srgbClr val="0070C0"/>
              </a:solidFill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974F49B0-934A-4248-98F5-C7C5FBE83F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2650" y="1399625"/>
            <a:ext cx="7317350" cy="2404280"/>
          </a:xfrm>
        </p:spPr>
        <p:txBody>
          <a:bodyPr>
            <a:normAutofit/>
          </a:bodyPr>
          <a:lstStyle/>
          <a:p>
            <a:pPr marL="36900" indent="0" algn="ctr">
              <a:buNone/>
            </a:pPr>
            <a:r>
              <a:rPr lang="pt-BR" sz="3600" dirty="0">
                <a:solidFill>
                  <a:srgbClr val="002060"/>
                </a:solidFill>
                <a:effectLst/>
              </a:rPr>
              <a:t>Foi realizada votação para a escolha do nome do </a:t>
            </a:r>
            <a:r>
              <a:rPr lang="pt-BR" sz="3600" dirty="0" smtClean="0">
                <a:solidFill>
                  <a:srgbClr val="002060"/>
                </a:solidFill>
                <a:effectLst/>
              </a:rPr>
              <a:t>Auditório</a:t>
            </a:r>
            <a:r>
              <a:rPr lang="pt-BR" sz="3600" dirty="0">
                <a:solidFill>
                  <a:srgbClr val="002060"/>
                </a:solidFill>
                <a:effectLst/>
              </a:rPr>
              <a:t>, da Sala de Convivência e Sala de Reuniões.</a:t>
            </a:r>
          </a:p>
        </p:txBody>
      </p:sp>
      <p:pic>
        <p:nvPicPr>
          <p:cNvPr id="1026" name="Picture 2" descr="https://www.ipresg.com.br/portal/uploads/e7a8eaddbf0750ca9d456de91474e98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94490"/>
            <a:ext cx="2475002" cy="3300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www.ipresg.com.br/portal/uploads/d254cf5e74a2fdb1745a1101d184b85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320" y="3271343"/>
            <a:ext cx="4005832" cy="3004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www.ipresg.com.br/portal/uploads/595bce997453aedf3de232eda5354b4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2256" y="3271343"/>
            <a:ext cx="2832639" cy="2124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www.ipresg.com.br/portal/uploads/ef59b395e3f913f9daabbd04c1aa53ea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999" y="3444154"/>
            <a:ext cx="3163319" cy="2372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0425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lum bright="70000" contrast="-70000"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939D1875-8637-43EA-8E35-0772984308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4112" y="15875"/>
            <a:ext cx="5967651" cy="970450"/>
          </a:xfrm>
        </p:spPr>
        <p:txBody>
          <a:bodyPr/>
          <a:lstStyle/>
          <a:p>
            <a:r>
              <a:rPr lang="pt-BR" dirty="0">
                <a:solidFill>
                  <a:srgbClr val="0070C0"/>
                </a:solidFill>
              </a:rPr>
              <a:t>Placas Solares   </a:t>
            </a:r>
          </a:p>
        </p:txBody>
      </p:sp>
      <p:sp>
        <p:nvSpPr>
          <p:cNvPr id="3" name="AutoShape 2" descr="blob:https://web.whatsapp.com/1d8975ad-b9b1-4359-86e3-a319b0e8e1b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4" name="AutoShape 4" descr="blob:https://web.whatsapp.com/1d8975ad-b9b1-4359-86e3-a319b0e8e1b4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5" name="AutoShape 6" descr="blob:https://web.whatsapp.com/1d8975ad-b9b1-4359-86e3-a319b0e8e1b4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xmlns="" id="{5A153DDB-45CE-4949-B3D2-AC1A5EF67A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4935" y="446453"/>
            <a:ext cx="4227065" cy="4936608"/>
          </a:xfrm>
          <a:prstGeom prst="rect">
            <a:avLst/>
          </a:prstGeom>
        </p:spPr>
      </p:pic>
      <p:sp>
        <p:nvSpPr>
          <p:cNvPr id="7" name="Retângulo 6">
            <a:extLst>
              <a:ext uri="{FF2B5EF4-FFF2-40B4-BE49-F238E27FC236}">
                <a16:creationId xmlns:a16="http://schemas.microsoft.com/office/drawing/2014/main" xmlns="" id="{9A9A8E71-CA58-4D60-BA6D-439B2284806F}"/>
              </a:ext>
            </a:extLst>
          </p:cNvPr>
          <p:cNvSpPr/>
          <p:nvPr/>
        </p:nvSpPr>
        <p:spPr>
          <a:xfrm>
            <a:off x="155575" y="858958"/>
            <a:ext cx="7809360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800" dirty="0">
                <a:solidFill>
                  <a:srgbClr val="002060"/>
                </a:solidFill>
              </a:rPr>
              <a:t>Buscando sustentabilidade e redução futura de despesas, em 2021, realizamos processo licitatório para aquisição e instalação de </a:t>
            </a:r>
            <a:r>
              <a:rPr lang="pt-BR" sz="2800" b="1" dirty="0">
                <a:solidFill>
                  <a:srgbClr val="002060"/>
                </a:solidFill>
              </a:rPr>
              <a:t>energia solar fotovoltaica</a:t>
            </a:r>
            <a:r>
              <a:rPr lang="pt-BR" sz="2800" dirty="0">
                <a:solidFill>
                  <a:srgbClr val="002060"/>
                </a:solidFill>
              </a:rPr>
              <a:t> (placas solares) no IPRESG. </a:t>
            </a:r>
          </a:p>
          <a:p>
            <a:pPr algn="ctr"/>
            <a:endParaRPr lang="pt-BR" sz="2800" dirty="0">
              <a:solidFill>
                <a:srgbClr val="002060"/>
              </a:solidFill>
            </a:endParaRPr>
          </a:p>
          <a:p>
            <a:pPr algn="ctr"/>
            <a:r>
              <a:rPr lang="pt-BR" sz="2800" dirty="0">
                <a:solidFill>
                  <a:srgbClr val="002060"/>
                </a:solidFill>
              </a:rPr>
              <a:t>Energia Solar é uma </a:t>
            </a:r>
            <a:r>
              <a:rPr lang="pt-BR" sz="2800" b="1" dirty="0">
                <a:solidFill>
                  <a:srgbClr val="002060"/>
                </a:solidFill>
              </a:rPr>
              <a:t>fonte</a:t>
            </a:r>
            <a:r>
              <a:rPr lang="pt-BR" sz="2800" dirty="0">
                <a:solidFill>
                  <a:srgbClr val="002060"/>
                </a:solidFill>
              </a:rPr>
              <a:t> </a:t>
            </a:r>
            <a:r>
              <a:rPr lang="pt-BR" sz="2800" b="1" dirty="0">
                <a:solidFill>
                  <a:srgbClr val="002060"/>
                </a:solidFill>
              </a:rPr>
              <a:t>alternativa</a:t>
            </a:r>
            <a:r>
              <a:rPr lang="pt-BR" sz="2800" dirty="0">
                <a:solidFill>
                  <a:srgbClr val="002060"/>
                </a:solidFill>
              </a:rPr>
              <a:t>, </a:t>
            </a:r>
            <a:r>
              <a:rPr lang="pt-BR" sz="2800" b="1" dirty="0">
                <a:solidFill>
                  <a:srgbClr val="002060"/>
                </a:solidFill>
              </a:rPr>
              <a:t>renovável</a:t>
            </a:r>
            <a:r>
              <a:rPr lang="pt-BR" sz="2800" dirty="0">
                <a:solidFill>
                  <a:srgbClr val="002060"/>
                </a:solidFill>
              </a:rPr>
              <a:t> e </a:t>
            </a:r>
            <a:r>
              <a:rPr lang="pt-BR" sz="2800" b="1" dirty="0">
                <a:solidFill>
                  <a:srgbClr val="002060"/>
                </a:solidFill>
              </a:rPr>
              <a:t>sustentável</a:t>
            </a:r>
            <a:r>
              <a:rPr lang="pt-BR" sz="2800" dirty="0">
                <a:solidFill>
                  <a:srgbClr val="002060"/>
                </a:solidFill>
              </a:rPr>
              <a:t> de energia que provém da radiação eletromagnética (luz e calor) emanada diariamente pelo sol.</a:t>
            </a:r>
          </a:p>
          <a:p>
            <a:pPr algn="ctr"/>
            <a:endParaRPr lang="pt-BR" sz="2800" dirty="0">
              <a:solidFill>
                <a:srgbClr val="002060"/>
              </a:solidFill>
            </a:endParaRPr>
          </a:p>
          <a:p>
            <a:pPr algn="ctr"/>
            <a:r>
              <a:rPr lang="pt-BR" sz="2800" dirty="0">
                <a:solidFill>
                  <a:srgbClr val="002060"/>
                </a:solidFill>
              </a:rPr>
              <a:t>Valor do investimento: </a:t>
            </a:r>
            <a:r>
              <a:rPr lang="pt-BR" sz="2800" b="1" dirty="0">
                <a:solidFill>
                  <a:srgbClr val="002060"/>
                </a:solidFill>
              </a:rPr>
              <a:t>R$ 34.500,00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xmlns="" id="{961ED77C-AF42-45D6-81DD-B26E0F1C46F5}"/>
              </a:ext>
            </a:extLst>
          </p:cNvPr>
          <p:cNvSpPr txBox="1"/>
          <p:nvPr/>
        </p:nvSpPr>
        <p:spPr>
          <a:xfrm>
            <a:off x="155575" y="5818417"/>
            <a:ext cx="118808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solidFill>
                  <a:srgbClr val="002060"/>
                </a:solidFill>
              </a:rPr>
              <a:t>Em menos de 1 ano, recuperamos aproximadamente </a:t>
            </a:r>
            <a:r>
              <a:rPr lang="pt-BR" sz="2800" b="1" dirty="0">
                <a:solidFill>
                  <a:srgbClr val="002060"/>
                </a:solidFill>
              </a:rPr>
              <a:t>17 % </a:t>
            </a:r>
            <a:r>
              <a:rPr lang="pt-BR" sz="2800" dirty="0">
                <a:solidFill>
                  <a:srgbClr val="002060"/>
                </a:solidFill>
              </a:rPr>
              <a:t>do valor investido com a economia de energia elétrica.</a:t>
            </a:r>
          </a:p>
          <a:p>
            <a:endParaRPr lang="pt-BR" sz="2800" dirty="0"/>
          </a:p>
        </p:txBody>
      </p:sp>
    </p:spTree>
    <p:extLst>
      <p:ext uri="{BB962C8B-B14F-4D97-AF65-F5344CB8AC3E}">
        <p14:creationId xmlns:p14="http://schemas.microsoft.com/office/powerpoint/2010/main" val="2652897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lum bright="70000" contrast="-70000"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xmlns="" id="{5AAE05EA-E577-49A8-8D4B-14C47AFE7A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508" y="81951"/>
            <a:ext cx="5134707" cy="6694098"/>
          </a:xfr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xmlns="" id="{60B070D5-E2A4-445E-BBD8-5A5700691739}"/>
              </a:ext>
            </a:extLst>
          </p:cNvPr>
          <p:cNvSpPr txBox="1"/>
          <p:nvPr/>
        </p:nvSpPr>
        <p:spPr>
          <a:xfrm>
            <a:off x="6342185" y="1443841"/>
            <a:ext cx="498230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dirty="0">
                <a:solidFill>
                  <a:srgbClr val="002060"/>
                </a:solidFill>
              </a:rPr>
              <a:t>Em 2022, voltamos com o programa </a:t>
            </a:r>
            <a:r>
              <a:rPr lang="pt-BR" sz="3600" dirty="0">
                <a:solidFill>
                  <a:srgbClr val="0070C0"/>
                </a:solidFill>
              </a:rPr>
              <a:t>IPRESG ITINERANTE</a:t>
            </a:r>
            <a:r>
              <a:rPr lang="pt-BR" sz="3600" dirty="0">
                <a:solidFill>
                  <a:srgbClr val="002060"/>
                </a:solidFill>
              </a:rPr>
              <a:t>, com o objetivo de </a:t>
            </a:r>
            <a:r>
              <a:rPr lang="pt-BR" sz="3600" b="1" dirty="0">
                <a:solidFill>
                  <a:srgbClr val="002060"/>
                </a:solidFill>
              </a:rPr>
              <a:t>tirar dúvidas e auxiliar os servidores sobre a processo de aposentadoria</a:t>
            </a:r>
            <a:r>
              <a:rPr lang="pt-BR" sz="3600" dirty="0">
                <a:solidFill>
                  <a:srgbClr val="00206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30266766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99" y="377616"/>
            <a:ext cx="2986076" cy="4059237"/>
          </a:xfr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4199" y="433687"/>
            <a:ext cx="3938584" cy="2958861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7508" y="377616"/>
            <a:ext cx="4094673" cy="3071005"/>
          </a:xfrm>
          <a:prstGeom prst="rect">
            <a:avLst/>
          </a:prstGeom>
        </p:spPr>
      </p:pic>
      <p:sp>
        <p:nvSpPr>
          <p:cNvPr id="7" name="AutoShape 2" descr="blob:https://web.whatsapp.com/194cac0b-ad83-4faa-a4cf-0a49ada3865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0528" y="3086100"/>
            <a:ext cx="4845170" cy="3633878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8309" y="3526467"/>
            <a:ext cx="3910437" cy="2937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181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lum bright="70000" contrast="-70000"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9EB05A40-47A9-4FCC-8C27-23C184C6D3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652" y="341376"/>
            <a:ext cx="6000612" cy="970450"/>
          </a:xfrm>
        </p:spPr>
        <p:txBody>
          <a:bodyPr>
            <a:noAutofit/>
          </a:bodyPr>
          <a:lstStyle/>
          <a:p>
            <a:r>
              <a:rPr lang="pt-BR" dirty="0">
                <a:solidFill>
                  <a:srgbClr val="0070C0"/>
                </a:solidFill>
              </a:rPr>
              <a:t>Projeto Aposentado Conectado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974F49B0-934A-4248-98F5-C7C5FBE83F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2652" y="1594696"/>
            <a:ext cx="5759586" cy="4921928"/>
          </a:xfrm>
        </p:spPr>
        <p:txBody>
          <a:bodyPr>
            <a:normAutofit/>
          </a:bodyPr>
          <a:lstStyle/>
          <a:p>
            <a:pPr marL="36900" indent="0">
              <a:buNone/>
            </a:pPr>
            <a:r>
              <a:rPr lang="pt-BR" sz="3400" dirty="0">
                <a:solidFill>
                  <a:srgbClr val="002060"/>
                </a:solidFill>
                <a:effectLst/>
              </a:rPr>
              <a:t>Em parceria com o </a:t>
            </a:r>
            <a:r>
              <a:rPr lang="pt-BR" sz="3400" dirty="0">
                <a:solidFill>
                  <a:srgbClr val="00B050"/>
                </a:solidFill>
                <a:effectLst/>
              </a:rPr>
              <a:t>SICREDI</a:t>
            </a:r>
            <a:r>
              <a:rPr lang="pt-BR" sz="3400" dirty="0">
                <a:solidFill>
                  <a:srgbClr val="002060"/>
                </a:solidFill>
                <a:effectLst/>
              </a:rPr>
              <a:t>, realizamos projeto focado nos aposentados, no qual foi debatido temas sobre como usar o celular, redes sociais e prevenção de golpes      digitais.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xmlns="" id="{343903F8-0B80-46BA-8815-89BE94FA76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31921" y="4286122"/>
            <a:ext cx="2063674" cy="2404281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xmlns="" id="{BD3CADC7-E931-4A09-8E57-784074BA18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3264" y="167597"/>
            <a:ext cx="5792331" cy="3611971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xmlns="" id="{92F8A814-DF6B-490C-902A-EB3EDDFCD4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38416" y="4683295"/>
            <a:ext cx="2676144" cy="2007108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xmlns="" id="{B5EA81CF-F11E-4579-9417-E76572427D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21245" y="4683295"/>
            <a:ext cx="2676144" cy="2007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880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lum bright="70000" contrast="-70000"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xmlns="" id="{60B070D5-E2A4-445E-BBD8-5A5700691739}"/>
              </a:ext>
            </a:extLst>
          </p:cNvPr>
          <p:cNvSpPr txBox="1"/>
          <p:nvPr/>
        </p:nvSpPr>
        <p:spPr>
          <a:xfrm>
            <a:off x="6781097" y="415171"/>
            <a:ext cx="4982307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dirty="0">
                <a:solidFill>
                  <a:srgbClr val="002060"/>
                </a:solidFill>
              </a:rPr>
              <a:t>Com o apoio de diversas entidades, realizamos o </a:t>
            </a:r>
            <a:r>
              <a:rPr lang="pt-BR" sz="3600" b="1" dirty="0">
                <a:solidFill>
                  <a:srgbClr val="0070C0"/>
                </a:solidFill>
              </a:rPr>
              <a:t>“I Seminário Temático do IPRESG” </a:t>
            </a:r>
            <a:r>
              <a:rPr lang="pt-BR" sz="3600" dirty="0">
                <a:solidFill>
                  <a:srgbClr val="002060"/>
                </a:solidFill>
              </a:rPr>
              <a:t>com ênfase no Regime Previdenciário nos Municípios e metas e desafios na gestão de RPPS.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xmlns="" id="{FCB84880-845F-4EDC-A00A-6BA5ED0A6D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886" y="913536"/>
            <a:ext cx="6216721" cy="3529833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xmlns="" id="{133C6CF5-30EB-4963-B250-2E25F15982C1}"/>
              </a:ext>
            </a:extLst>
          </p:cNvPr>
          <p:cNvSpPr txBox="1"/>
          <p:nvPr/>
        </p:nvSpPr>
        <p:spPr>
          <a:xfrm>
            <a:off x="171886" y="5493484"/>
            <a:ext cx="116787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dirty="0">
                <a:solidFill>
                  <a:srgbClr val="002060"/>
                </a:solidFill>
              </a:rPr>
              <a:t>Evento contou com a participação de servidores dos RPPS de vários municípios do Estado.</a:t>
            </a:r>
          </a:p>
        </p:txBody>
      </p:sp>
    </p:spTree>
    <p:extLst>
      <p:ext uri="{BB962C8B-B14F-4D97-AF65-F5344CB8AC3E}">
        <p14:creationId xmlns:p14="http://schemas.microsoft.com/office/powerpoint/2010/main" val="50484406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lum bright="70000" contrast="-70000"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D6033274-5500-4AE1-8069-AC90AF574E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8123" y="60385"/>
            <a:ext cx="8362711" cy="1375223"/>
          </a:xfrm>
        </p:spPr>
        <p:txBody>
          <a:bodyPr/>
          <a:lstStyle/>
          <a:p>
            <a:pPr algn="ctr"/>
            <a:r>
              <a:rPr lang="pt-BR" b="1" u="sng" dirty="0">
                <a:solidFill>
                  <a:srgbClr val="FF1D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EQUIPE DO IPRESG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918F0442-44C6-4D5F-A68A-17529B97D6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638" y="1312985"/>
            <a:ext cx="12007970" cy="5234464"/>
          </a:xfrm>
        </p:spPr>
        <p:txBody>
          <a:bodyPr>
            <a:normAutofit lnSpcReduction="10000"/>
          </a:bodyPr>
          <a:lstStyle/>
          <a:p>
            <a:r>
              <a:rPr lang="pt-BR" sz="2400" dirty="0">
                <a:solidFill>
                  <a:srgbClr val="002060"/>
                </a:solidFill>
              </a:rPr>
              <a:t>Fabiana </a:t>
            </a:r>
            <a:r>
              <a:rPr lang="pt-BR" sz="2400" dirty="0" err="1">
                <a:solidFill>
                  <a:srgbClr val="002060"/>
                </a:solidFill>
              </a:rPr>
              <a:t>Pohlmann</a:t>
            </a:r>
            <a:r>
              <a:rPr lang="pt-BR" sz="2400" dirty="0">
                <a:solidFill>
                  <a:srgbClr val="002060"/>
                </a:solidFill>
              </a:rPr>
              <a:t> Machado Figueiredo – Presidente</a:t>
            </a:r>
          </a:p>
          <a:p>
            <a:r>
              <a:rPr lang="pt-BR" sz="2400" dirty="0">
                <a:solidFill>
                  <a:srgbClr val="002060"/>
                </a:solidFill>
              </a:rPr>
              <a:t>Luciana Rodrigues Souto – Diretora Administrativa</a:t>
            </a:r>
          </a:p>
          <a:p>
            <a:r>
              <a:rPr lang="pt-BR" sz="2400" dirty="0" smtClean="0">
                <a:solidFill>
                  <a:srgbClr val="002060"/>
                </a:solidFill>
              </a:rPr>
              <a:t>Cláudia </a:t>
            </a:r>
            <a:r>
              <a:rPr lang="pt-BR" sz="2400" dirty="0">
                <a:solidFill>
                  <a:srgbClr val="002060"/>
                </a:solidFill>
              </a:rPr>
              <a:t>Fialho Gomes Vinadé– Diretora de Previdência</a:t>
            </a:r>
          </a:p>
          <a:p>
            <a:r>
              <a:rPr lang="pt-BR" sz="2400" dirty="0">
                <a:solidFill>
                  <a:srgbClr val="002060"/>
                </a:solidFill>
              </a:rPr>
              <a:t>Esmeralda Santos da Silva – Assessora Administrativa</a:t>
            </a:r>
          </a:p>
          <a:p>
            <a:r>
              <a:rPr lang="pt-BR" sz="2400" dirty="0">
                <a:solidFill>
                  <a:srgbClr val="002060"/>
                </a:solidFill>
              </a:rPr>
              <a:t>Vinícius de Lima Zuse – Contador </a:t>
            </a:r>
          </a:p>
          <a:p>
            <a:r>
              <a:rPr lang="pt-BR" sz="2400" dirty="0">
                <a:solidFill>
                  <a:srgbClr val="002060"/>
                </a:solidFill>
              </a:rPr>
              <a:t>Querina Ramos de Góes – Agente Previdenciária (Folha de Pagamento)</a:t>
            </a:r>
          </a:p>
          <a:p>
            <a:r>
              <a:rPr lang="pt-BR" sz="2400" dirty="0">
                <a:solidFill>
                  <a:srgbClr val="002060"/>
                </a:solidFill>
              </a:rPr>
              <a:t>Pâmela Luiza Torres de Souza – Agente Previdenciária (COMPREV)</a:t>
            </a:r>
          </a:p>
          <a:p>
            <a:r>
              <a:rPr lang="pt-BR" sz="2400" dirty="0">
                <a:solidFill>
                  <a:srgbClr val="002060"/>
                </a:solidFill>
              </a:rPr>
              <a:t>Nickollas Dias – Estagiário (recepção e apoio administrativo)</a:t>
            </a:r>
          </a:p>
          <a:p>
            <a:r>
              <a:rPr lang="pt-BR" sz="2400" dirty="0">
                <a:solidFill>
                  <a:srgbClr val="002060"/>
                </a:solidFill>
              </a:rPr>
              <a:t>Érica Righi - Estagiária (recepção e apoio administrativo)</a:t>
            </a:r>
          </a:p>
          <a:p>
            <a:endParaRPr lang="pt-BR" dirty="0">
              <a:solidFill>
                <a:srgbClr val="BC0000"/>
              </a:solidFill>
            </a:endParaRPr>
          </a:p>
          <a:p>
            <a:pPr algn="ctr"/>
            <a:r>
              <a:rPr lang="pt-BR" sz="2600" b="1" dirty="0">
                <a:solidFill>
                  <a:srgbClr val="BC0000"/>
                </a:solidFill>
              </a:rPr>
              <a:t>Horário de atendimento ao público das 8h às 14h</a:t>
            </a:r>
          </a:p>
        </p:txBody>
      </p:sp>
    </p:spTree>
    <p:extLst>
      <p:ext uri="{BB962C8B-B14F-4D97-AF65-F5344CB8AC3E}">
        <p14:creationId xmlns:p14="http://schemas.microsoft.com/office/powerpoint/2010/main" val="42978930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lum bright="70000" contrast="-70000"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xmlns="" id="{E737B110-7002-4855-BAD7-E72E357DC83E}"/>
              </a:ext>
            </a:extLst>
          </p:cNvPr>
          <p:cNvSpPr txBox="1"/>
          <p:nvPr/>
        </p:nvSpPr>
        <p:spPr>
          <a:xfrm>
            <a:off x="256137" y="114980"/>
            <a:ext cx="549989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Censo </a:t>
            </a:r>
          </a:p>
          <a:p>
            <a:pPr algn="ctr"/>
            <a:r>
              <a:rPr lang="pt-BR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Previdenciário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37" y="1716250"/>
            <a:ext cx="2569125" cy="3425500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6535949" y="7937"/>
            <a:ext cx="5450122" cy="6678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>
                <a:solidFill>
                  <a:srgbClr val="002060"/>
                </a:solidFill>
              </a:rPr>
              <a:t>É atualização de toda base de dados do Regime Próprio de Previdência Social, englobando seus segurados: servidores efetivos, inativos (aposentados), pensionistas e seus dependentes.</a:t>
            </a:r>
          </a:p>
          <a:p>
            <a:pPr algn="ctr"/>
            <a:endParaRPr lang="pt-BR" sz="2800" dirty="0">
              <a:solidFill>
                <a:srgbClr val="002060"/>
              </a:solidFill>
            </a:endParaRPr>
          </a:p>
          <a:p>
            <a:pPr algn="ctr"/>
            <a:r>
              <a:rPr lang="pt-BR" sz="2400" b="1" dirty="0">
                <a:solidFill>
                  <a:srgbClr val="002060"/>
                </a:solidFill>
              </a:rPr>
              <a:t>Decreto nº 075/2022 – Estabelece o Censo Previdenciário</a:t>
            </a:r>
          </a:p>
          <a:p>
            <a:pPr algn="ctr"/>
            <a:endParaRPr lang="pt-BR" sz="2400" b="1" dirty="0">
              <a:solidFill>
                <a:srgbClr val="002060"/>
              </a:solidFill>
            </a:endParaRPr>
          </a:p>
          <a:p>
            <a:pPr algn="ctr"/>
            <a:r>
              <a:rPr lang="pt-BR" sz="2400" b="1" dirty="0">
                <a:solidFill>
                  <a:srgbClr val="002060"/>
                </a:solidFill>
              </a:rPr>
              <a:t>Contrato nº 140/2022 – Empresa SISPREV. </a:t>
            </a:r>
          </a:p>
          <a:p>
            <a:pPr algn="ctr"/>
            <a:endParaRPr lang="pt-BR" sz="2800" dirty="0">
              <a:solidFill>
                <a:srgbClr val="002060"/>
              </a:solidFill>
            </a:endParaRPr>
          </a:p>
          <a:p>
            <a:pPr algn="ctr"/>
            <a:r>
              <a:rPr lang="pt-BR" sz="2800" dirty="0">
                <a:solidFill>
                  <a:srgbClr val="002060"/>
                </a:solidFill>
              </a:rPr>
              <a:t>Valor do contrato R$ 122.740,00</a:t>
            </a:r>
          </a:p>
          <a:p>
            <a:pPr algn="ctr"/>
            <a:r>
              <a:rPr lang="pt-BR" sz="2800" dirty="0">
                <a:solidFill>
                  <a:srgbClr val="002060"/>
                </a:solidFill>
              </a:rPr>
              <a:t>A Prefeitura vai arcar com R$ 40 mil desse valor. </a:t>
            </a:r>
          </a:p>
        </p:txBody>
      </p:sp>
      <p:sp>
        <p:nvSpPr>
          <p:cNvPr id="6" name="AutoShape 2" descr="blob:https://web.whatsapp.com/e1e5ef97-22fd-4e2e-831f-3868e6b601a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730" y="3429001"/>
            <a:ext cx="3732362" cy="2799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75665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lum bright="70000" contrast="-70000"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D994F788-0D32-46DC-9D93-32D31848F1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0369" y="174912"/>
            <a:ext cx="5041970" cy="970450"/>
          </a:xfrm>
        </p:spPr>
        <p:txBody>
          <a:bodyPr/>
          <a:lstStyle/>
          <a:p>
            <a:r>
              <a:rPr lang="pt-BR" dirty="0">
                <a:solidFill>
                  <a:srgbClr val="0070C0"/>
                </a:solidFill>
              </a:rPr>
              <a:t>Pró-Gestão </a:t>
            </a:r>
          </a:p>
        </p:txBody>
      </p:sp>
      <p:sp>
        <p:nvSpPr>
          <p:cNvPr id="4" name="Retângulo 3"/>
          <p:cNvSpPr/>
          <p:nvPr/>
        </p:nvSpPr>
        <p:spPr>
          <a:xfrm>
            <a:off x="421812" y="1290733"/>
            <a:ext cx="11292782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800" dirty="0">
                <a:solidFill>
                  <a:srgbClr val="002060"/>
                </a:solidFill>
                <a:ea typeface="Times New Roman" panose="02020603050405020304" pitchFamily="18" charset="0"/>
              </a:rPr>
              <a:t>Tem como principal objetivo a </a:t>
            </a:r>
            <a:r>
              <a:rPr lang="pt-BR" sz="2800" b="1" dirty="0">
                <a:solidFill>
                  <a:srgbClr val="002060"/>
                </a:solidFill>
                <a:ea typeface="Times New Roman" panose="02020603050405020304" pitchFamily="18" charset="0"/>
              </a:rPr>
              <a:t>profissionalização </a:t>
            </a:r>
            <a:r>
              <a:rPr lang="pt-BR" sz="2800" dirty="0">
                <a:solidFill>
                  <a:srgbClr val="002060"/>
                </a:solidFill>
                <a:ea typeface="Times New Roman" panose="02020603050405020304" pitchFamily="18" charset="0"/>
              </a:rPr>
              <a:t>na gestão do RPPS, a </a:t>
            </a:r>
            <a:r>
              <a:rPr lang="pt-BR" sz="2800" b="1" dirty="0">
                <a:solidFill>
                  <a:srgbClr val="002060"/>
                </a:solidFill>
                <a:ea typeface="Times New Roman" panose="02020603050405020304" pitchFamily="18" charset="0"/>
              </a:rPr>
              <a:t>qualificação </a:t>
            </a:r>
            <a:r>
              <a:rPr lang="pt-BR" sz="2800" dirty="0">
                <a:solidFill>
                  <a:srgbClr val="002060"/>
                </a:solidFill>
                <a:ea typeface="Times New Roman" panose="02020603050405020304" pitchFamily="18" charset="0"/>
              </a:rPr>
              <a:t>de seus gestores e a </a:t>
            </a:r>
            <a:r>
              <a:rPr lang="pt-BR" sz="2800" b="1" dirty="0">
                <a:solidFill>
                  <a:srgbClr val="002060"/>
                </a:solidFill>
                <a:ea typeface="Times New Roman" panose="02020603050405020304" pitchFamily="18" charset="0"/>
              </a:rPr>
              <a:t>introdução de padrões de qualidade nos processos de trabalho. </a:t>
            </a:r>
          </a:p>
          <a:p>
            <a:pPr algn="ctr"/>
            <a:r>
              <a:rPr lang="pt-BR" sz="2800" dirty="0">
                <a:solidFill>
                  <a:srgbClr val="002060"/>
                </a:solidFill>
              </a:rPr>
              <a:t>Traz maior credibilidade e aceitação perante outras organizações.</a:t>
            </a:r>
          </a:p>
          <a:p>
            <a:pPr algn="ctr"/>
            <a:r>
              <a:rPr lang="pt-BR" sz="2800" dirty="0">
                <a:solidFill>
                  <a:srgbClr val="002060"/>
                </a:solidFill>
              </a:rPr>
              <a:t>É um programa do Governo Federal, que certifica os RPPS que possuem as ações práticas, dentro de 3 eixos: Governança Corporativa, Controle Interno e Educação Previdenciária. 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074CE364-E657-4ADD-B02C-21E891F9DD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6247" y="4664182"/>
            <a:ext cx="4633855" cy="1806167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xmlns="" id="{B7CA6F60-2004-4140-8177-7E8094DC293F}"/>
              </a:ext>
            </a:extLst>
          </p:cNvPr>
          <p:cNvSpPr txBox="1"/>
          <p:nvPr/>
        </p:nvSpPr>
        <p:spPr>
          <a:xfrm>
            <a:off x="477405" y="5090213"/>
            <a:ext cx="66033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solidFill>
                  <a:srgbClr val="BC0000"/>
                </a:solidFill>
              </a:rPr>
              <a:t>Estamos trabalhando para conseguir a certificação do </a:t>
            </a:r>
            <a:r>
              <a:rPr lang="pt-BR" sz="2800" b="1" dirty="0">
                <a:solidFill>
                  <a:srgbClr val="BC0000"/>
                </a:solidFill>
              </a:rPr>
              <a:t>Pró-Gestão RPPS Nível II</a:t>
            </a:r>
          </a:p>
        </p:txBody>
      </p:sp>
    </p:spTree>
    <p:extLst>
      <p:ext uri="{BB962C8B-B14F-4D97-AF65-F5344CB8AC3E}">
        <p14:creationId xmlns:p14="http://schemas.microsoft.com/office/powerpoint/2010/main" val="786977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lum bright="70000" contrast="-70000"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278923" y="457201"/>
            <a:ext cx="7702062" cy="6201507"/>
          </a:xfrm>
        </p:spPr>
        <p:txBody>
          <a:bodyPr>
            <a:noAutofit/>
          </a:bodyPr>
          <a:lstStyle/>
          <a:p>
            <a:pPr algn="ctr"/>
            <a:endParaRPr lang="pt-BR" sz="2800" b="1" dirty="0">
              <a:solidFill>
                <a:srgbClr val="002060"/>
              </a:solidFill>
              <a:effectLst/>
            </a:endParaRPr>
          </a:p>
          <a:p>
            <a:pPr algn="ctr"/>
            <a:r>
              <a:rPr lang="pt-BR" sz="2800" b="1" dirty="0">
                <a:solidFill>
                  <a:srgbClr val="002060"/>
                </a:solidFill>
                <a:effectLst/>
              </a:rPr>
              <a:t>Não há necessidade de contratar profissionais intermediários</a:t>
            </a:r>
            <a:r>
              <a:rPr lang="pt-BR" sz="2800" dirty="0">
                <a:solidFill>
                  <a:srgbClr val="002060"/>
                </a:solidFill>
                <a:effectLst/>
              </a:rPr>
              <a:t> para eventuais requerimentos de </a:t>
            </a:r>
            <a:r>
              <a:rPr lang="pt-BR" sz="2800" dirty="0">
                <a:solidFill>
                  <a:srgbClr val="BC0000"/>
                </a:solidFill>
                <a:effectLst/>
              </a:rPr>
              <a:t>concessão ou revisão de benefício</a:t>
            </a:r>
            <a:r>
              <a:rPr lang="pt-BR" sz="2800" dirty="0">
                <a:solidFill>
                  <a:srgbClr val="002060"/>
                </a:solidFill>
                <a:effectLst/>
              </a:rPr>
              <a:t>, ou qualquer outro pleito que seja do interesse do segurado, pois tal despesa pode representar em pagamento de altos valores. </a:t>
            </a:r>
          </a:p>
          <a:p>
            <a:pPr algn="ctr"/>
            <a:r>
              <a:rPr lang="pt-BR" sz="2800" dirty="0">
                <a:solidFill>
                  <a:srgbClr val="002060"/>
                </a:solidFill>
                <a:effectLst/>
              </a:rPr>
              <a:t>Caso ainda assim entenda ser necessário, sugerimos ao segurado que combine de forma antecipada e por escrito com o profissional, os valores que serão pagos pelo serviço, de modo a evitar aborrecimentos futuros.</a:t>
            </a:r>
          </a:p>
          <a:p>
            <a:endParaRPr lang="pt-BR" sz="2800" dirty="0"/>
          </a:p>
        </p:txBody>
      </p:sp>
      <p:pic>
        <p:nvPicPr>
          <p:cNvPr id="3074" name="Picture 2" descr="Coronavírus: Prefeitura de Caxias alerta para golpe de ..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36748">
            <a:off x="406214" y="2187380"/>
            <a:ext cx="4214833" cy="2483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3453408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lum bright="70000" contrast="-70000"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3795" y="223532"/>
            <a:ext cx="10353762" cy="970450"/>
          </a:xfrm>
        </p:spPr>
        <p:txBody>
          <a:bodyPr>
            <a:normAutofit fontScale="90000"/>
          </a:bodyPr>
          <a:lstStyle/>
          <a:p>
            <a:r>
              <a:rPr lang="pt-BR" sz="4400" b="1" u="sng" dirty="0">
                <a:solidFill>
                  <a:srgbClr val="FF0000"/>
                </a:solidFill>
                <a:effectLst/>
              </a:rPr>
              <a:t>Utilize nossos canais de comunicação: </a:t>
            </a:r>
            <a:r>
              <a:rPr lang="pt-BR" dirty="0">
                <a:effectLst/>
              </a:rPr>
              <a:t/>
            </a:r>
            <a:br>
              <a:rPr lang="pt-BR" dirty="0">
                <a:effectLst/>
              </a:rPr>
            </a:br>
            <a:endParaRPr lang="pt-BR" dirty="0"/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2735756" y="1363039"/>
            <a:ext cx="8741136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3200" b="1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Whatsapp</a:t>
            </a:r>
            <a:r>
              <a:rPr kumimoji="0" lang="pt-BR" sz="32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kumimoji="0" lang="pt-BR" sz="32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3232-0120</a:t>
            </a:r>
            <a:r>
              <a:rPr kumimoji="0" lang="pt-BR" sz="3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3200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(Temos um grupo onde divulgamos informações)</a:t>
            </a:r>
            <a:endParaRPr lang="pt-BR" sz="3200" dirty="0">
              <a:solidFill>
                <a:srgbClr val="002060"/>
              </a:solidFill>
            </a:endParaRP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2521278" y="2844225"/>
            <a:ext cx="621068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3200" b="1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E-mail </a:t>
            </a:r>
            <a:r>
              <a:rPr kumimoji="0" lang="pt-BR" sz="32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kumimoji="0" lang="pt-BR" sz="3200" b="1" i="0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contato@ipresg.com.br</a:t>
            </a:r>
            <a:endParaRPr kumimoji="0" lang="pt-BR" sz="3200" b="0" i="0" strike="noStrike" cap="none" normalizeH="0" baseline="0" dirty="0">
              <a:ln>
                <a:noFill/>
              </a:ln>
              <a:solidFill>
                <a:srgbClr val="0070C0"/>
              </a:solidFill>
              <a:effectLst/>
            </a:endParaRP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xmlns="" id="{3F4A170A-8FB7-4BDE-B16F-8BDFA9C654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6142" y="2508503"/>
            <a:ext cx="1205136" cy="1205136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xmlns="" id="{953D56D1-7FED-4F7F-9566-92CD5E4106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6928" y="5433406"/>
            <a:ext cx="983564" cy="970450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xmlns="" id="{A9C0ABFD-F1BC-421F-BF2C-F57AF6EECC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56198" y="1424594"/>
            <a:ext cx="925025" cy="925025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xmlns="" id="{BDCB5714-53B4-4E59-A3C4-FFAC62CFC0C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53425" y="3764722"/>
            <a:ext cx="1330569" cy="1330569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xmlns="" id="{505F3DAD-92DC-411D-A1EB-D9C3535B7C02}"/>
              </a:ext>
            </a:extLst>
          </p:cNvPr>
          <p:cNvSpPr txBox="1"/>
          <p:nvPr/>
        </p:nvSpPr>
        <p:spPr>
          <a:xfrm>
            <a:off x="2735756" y="4181623"/>
            <a:ext cx="77850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rgbClr val="002060"/>
                </a:solidFill>
              </a:rPr>
              <a:t>Site: </a:t>
            </a:r>
            <a:r>
              <a:rPr lang="pt-BR" sz="3200" b="1" dirty="0">
                <a:solidFill>
                  <a:srgbClr val="0070C0"/>
                </a:solidFill>
              </a:rPr>
              <a:t>https://www.ipresg.com.br/portal/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xmlns="" id="{814E4944-1F87-41BE-816B-2B1F553E5643}"/>
              </a:ext>
            </a:extLst>
          </p:cNvPr>
          <p:cNvSpPr txBox="1"/>
          <p:nvPr/>
        </p:nvSpPr>
        <p:spPr>
          <a:xfrm>
            <a:off x="2735756" y="5346426"/>
            <a:ext cx="932729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rgbClr val="002060"/>
                </a:solidFill>
              </a:rPr>
              <a:t>Página no Facebook: </a:t>
            </a:r>
            <a:r>
              <a:rPr lang="pt-BR" sz="3200" b="1" dirty="0">
                <a:solidFill>
                  <a:srgbClr val="0070C0"/>
                </a:solidFill>
              </a:rPr>
              <a:t>Instituto de Previdência dos Servidores Públicos Municipais de São Gabriel</a:t>
            </a:r>
          </a:p>
        </p:txBody>
      </p:sp>
    </p:spTree>
    <p:extLst>
      <p:ext uri="{BB962C8B-B14F-4D97-AF65-F5344CB8AC3E}">
        <p14:creationId xmlns:p14="http://schemas.microsoft.com/office/powerpoint/2010/main" val="4013681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ítulo 2">
            <a:extLst>
              <a:ext uri="{FF2B5EF4-FFF2-40B4-BE49-F238E27FC236}">
                <a16:creationId xmlns:a16="http://schemas.microsoft.com/office/drawing/2014/main" xmlns="" id="{B961DD27-B0AB-45DB-94EC-3E72015492E1}"/>
              </a:ext>
            </a:extLst>
          </p:cNvPr>
          <p:cNvSpPr txBox="1">
            <a:spLocks/>
          </p:cNvSpPr>
          <p:nvPr/>
        </p:nvSpPr>
        <p:spPr>
          <a:xfrm>
            <a:off x="0" y="5572664"/>
            <a:ext cx="6193766" cy="1285336"/>
          </a:xfrm>
          <a:prstGeom prst="rect">
            <a:avLst/>
          </a:prstGeom>
          <a:solidFill>
            <a:schemeClr val="bg2"/>
          </a:solidFill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 fontScale="47500" lnSpcReduction="20000"/>
          </a:bodyPr>
          <a:lstStyle>
            <a:lvl1pPr marL="3429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2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72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8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2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6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8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74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20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240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278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310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pt-BR" sz="12800" b="1" dirty="0" smtClean="0">
                <a:solidFill>
                  <a:schemeClr val="tx1"/>
                </a:solidFill>
                <a:effectLst/>
              </a:rPr>
              <a:t>IPRESG</a:t>
            </a:r>
            <a:r>
              <a:rPr lang="pt-BR" sz="12800" b="1" i="1" dirty="0" smtClean="0">
                <a:solidFill>
                  <a:schemeClr val="tx1"/>
                </a:solidFill>
                <a:effectLst/>
              </a:rPr>
              <a:t> </a:t>
            </a:r>
            <a:r>
              <a:rPr lang="pt-BR" sz="12800" b="1" dirty="0" smtClean="0">
                <a:solidFill>
                  <a:schemeClr val="tx1"/>
                </a:solidFill>
                <a:effectLst/>
                <a:latin typeface="Monotype Corsiva" panose="03010101010201010101" pitchFamily="66" charset="0"/>
              </a:rPr>
              <a:t>21 anos</a:t>
            </a:r>
            <a:endParaRPr lang="pt-BR" sz="12800" b="1" dirty="0">
              <a:solidFill>
                <a:schemeClr val="tx1"/>
              </a:solidFill>
              <a:effectLst/>
              <a:latin typeface="Monotype Corsiva" panose="03010101010201010101" pitchFamily="66" charset="0"/>
            </a:endParaRPr>
          </a:p>
        </p:txBody>
      </p:sp>
      <p:pic>
        <p:nvPicPr>
          <p:cNvPr id="1028" name="Picture 4" descr="Frases Inesquecíveis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6875" y="-4592"/>
            <a:ext cx="9411420" cy="541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25451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lum bright="70000" contrast="-70000"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CB139489-5215-42FF-A08B-FFB9132C9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0709" y="1793631"/>
            <a:ext cx="3926996" cy="3816564"/>
          </a:xfrm>
        </p:spPr>
        <p:txBody>
          <a:bodyPr/>
          <a:lstStyle/>
          <a:p>
            <a:r>
              <a:rPr lang="pt-BR" sz="4400" b="1" dirty="0">
                <a:solidFill>
                  <a:srgbClr val="002060"/>
                </a:solidFill>
                <a:effectLst/>
              </a:rPr>
              <a:t>Agradecemos a participação de todos!</a:t>
            </a:r>
            <a:r>
              <a:rPr lang="pt-BR" dirty="0">
                <a:solidFill>
                  <a:schemeClr val="tx1"/>
                </a:solidFill>
              </a:rPr>
              <a:t/>
            </a:r>
            <a:br>
              <a:rPr lang="pt-BR" dirty="0">
                <a:solidFill>
                  <a:schemeClr val="tx1"/>
                </a:solidFill>
              </a:rPr>
            </a:br>
            <a:endParaRPr lang="pt-BR" dirty="0">
              <a:solidFill>
                <a:schemeClr val="tx1"/>
              </a:solidFill>
            </a:endParaRPr>
          </a:p>
        </p:txBody>
      </p:sp>
      <p:pic>
        <p:nvPicPr>
          <p:cNvPr id="3074" name="Picture 2" descr="Resultado de imagem para imagem de equipe vencedora">
            <a:extLst>
              <a:ext uri="{FF2B5EF4-FFF2-40B4-BE49-F238E27FC236}">
                <a16:creationId xmlns:a16="http://schemas.microsoft.com/office/drawing/2014/main" xmlns="" id="{5034CB1C-1AD1-4213-BDA5-6C0B4C63887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296" y="1414433"/>
            <a:ext cx="6290571" cy="4195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531033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lum bright="70000" contrast="-70000"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38CEA066-9404-449B-819D-3CB251AA8B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1751" y="301752"/>
            <a:ext cx="11573725" cy="594664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t-BR" sz="4000" b="1" u="sng" dirty="0">
                <a:solidFill>
                  <a:srgbClr val="FF1D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CONSELHOS E COMITÊ</a:t>
            </a:r>
          </a:p>
          <a:p>
            <a:pPr marL="0" indent="0" algn="ctr">
              <a:buNone/>
            </a:pPr>
            <a:endParaRPr lang="pt-BR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xmlns="" id="{1D9D584A-A70D-4BCB-BB3A-918E2FACA8C1}"/>
              </a:ext>
            </a:extLst>
          </p:cNvPr>
          <p:cNvSpPr txBox="1"/>
          <p:nvPr/>
        </p:nvSpPr>
        <p:spPr>
          <a:xfrm>
            <a:off x="400930" y="1126822"/>
            <a:ext cx="3596640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rgbClr val="FF0000"/>
                </a:solidFill>
              </a:rPr>
              <a:t>Conselho de Administração</a:t>
            </a:r>
          </a:p>
          <a:p>
            <a:endParaRPr lang="pt-BR" sz="2000" b="1" dirty="0">
              <a:solidFill>
                <a:srgbClr val="FF0000"/>
              </a:solidFill>
            </a:endParaRPr>
          </a:p>
          <a:p>
            <a:r>
              <a:rPr lang="pt-BR" sz="2000" b="1" u="sng" dirty="0">
                <a:solidFill>
                  <a:srgbClr val="0070C0"/>
                </a:solidFill>
              </a:rPr>
              <a:t>Titulares:</a:t>
            </a:r>
            <a:endParaRPr lang="pt-BR" sz="2000" dirty="0">
              <a:solidFill>
                <a:srgbClr val="0070C0"/>
              </a:solidFill>
            </a:endParaRPr>
          </a:p>
          <a:p>
            <a:pPr lvl="0"/>
            <a:r>
              <a:rPr lang="pt-BR" sz="2000" b="1" dirty="0">
                <a:solidFill>
                  <a:srgbClr val="002060"/>
                </a:solidFill>
              </a:rPr>
              <a:t>Esmeralda da Silva - </a:t>
            </a:r>
            <a:r>
              <a:rPr lang="pt-BR" sz="1200" dirty="0">
                <a:solidFill>
                  <a:srgbClr val="002060"/>
                </a:solidFill>
              </a:rPr>
              <a:t>Presidente</a:t>
            </a:r>
            <a:r>
              <a:rPr lang="pt-BR" sz="1200" b="1" dirty="0">
                <a:solidFill>
                  <a:srgbClr val="002060"/>
                </a:solidFill>
              </a:rPr>
              <a:t> </a:t>
            </a:r>
          </a:p>
          <a:p>
            <a:pPr lvl="0"/>
            <a:r>
              <a:rPr lang="pt-BR" sz="2000" b="1" dirty="0" err="1">
                <a:solidFill>
                  <a:srgbClr val="002060"/>
                </a:solidFill>
              </a:rPr>
              <a:t>Maykon</a:t>
            </a:r>
            <a:r>
              <a:rPr lang="pt-BR" sz="2000" b="1" dirty="0">
                <a:solidFill>
                  <a:srgbClr val="002060"/>
                </a:solidFill>
              </a:rPr>
              <a:t> Borges</a:t>
            </a:r>
            <a:endParaRPr lang="pt-BR" sz="2000" dirty="0">
              <a:solidFill>
                <a:srgbClr val="002060"/>
              </a:solidFill>
            </a:endParaRPr>
          </a:p>
          <a:p>
            <a:r>
              <a:rPr lang="pt-BR" sz="2000" b="1" dirty="0" err="1">
                <a:solidFill>
                  <a:srgbClr val="002060"/>
                </a:solidFill>
              </a:rPr>
              <a:t>Geseolaine</a:t>
            </a:r>
            <a:r>
              <a:rPr lang="pt-BR" sz="2000" b="1" dirty="0">
                <a:solidFill>
                  <a:srgbClr val="002060"/>
                </a:solidFill>
              </a:rPr>
              <a:t> </a:t>
            </a:r>
            <a:r>
              <a:rPr lang="pt-BR" sz="2000" b="1" dirty="0" err="1" smtClean="0">
                <a:solidFill>
                  <a:srgbClr val="002060"/>
                </a:solidFill>
              </a:rPr>
              <a:t>Rieffel</a:t>
            </a:r>
            <a:endParaRPr lang="pt-BR" sz="2000" dirty="0">
              <a:solidFill>
                <a:srgbClr val="002060"/>
              </a:solidFill>
            </a:endParaRPr>
          </a:p>
          <a:p>
            <a:r>
              <a:rPr lang="pt-BR" sz="2000" b="1" dirty="0">
                <a:solidFill>
                  <a:srgbClr val="002060"/>
                </a:solidFill>
              </a:rPr>
              <a:t>Tais Bernardes</a:t>
            </a:r>
          </a:p>
          <a:p>
            <a:r>
              <a:rPr lang="pt-BR" sz="2000" b="1" dirty="0" err="1">
                <a:solidFill>
                  <a:srgbClr val="002060"/>
                </a:solidFill>
              </a:rPr>
              <a:t>Gleidevan</a:t>
            </a:r>
            <a:r>
              <a:rPr lang="pt-BR" sz="2000" b="1" dirty="0">
                <a:solidFill>
                  <a:srgbClr val="002060"/>
                </a:solidFill>
              </a:rPr>
              <a:t> Marques </a:t>
            </a:r>
          </a:p>
          <a:p>
            <a:r>
              <a:rPr lang="pt-BR" sz="2000" b="1" dirty="0">
                <a:solidFill>
                  <a:srgbClr val="002060"/>
                </a:solidFill>
              </a:rPr>
              <a:t> </a:t>
            </a:r>
            <a:endParaRPr lang="pt-BR" sz="2000" dirty="0">
              <a:solidFill>
                <a:srgbClr val="002060"/>
              </a:solidFill>
            </a:endParaRPr>
          </a:p>
          <a:p>
            <a:r>
              <a:rPr lang="pt-BR" sz="2000" b="1" u="sng" dirty="0">
                <a:solidFill>
                  <a:srgbClr val="0070C0"/>
                </a:solidFill>
              </a:rPr>
              <a:t>Suplentes:</a:t>
            </a:r>
          </a:p>
          <a:p>
            <a:r>
              <a:rPr lang="pt-BR" sz="2000" dirty="0" err="1">
                <a:solidFill>
                  <a:srgbClr val="002060"/>
                </a:solidFill>
              </a:rPr>
              <a:t>Graciele</a:t>
            </a:r>
            <a:r>
              <a:rPr lang="pt-BR" sz="2000" dirty="0">
                <a:solidFill>
                  <a:srgbClr val="002060"/>
                </a:solidFill>
              </a:rPr>
              <a:t> </a:t>
            </a:r>
            <a:r>
              <a:rPr lang="pt-BR" sz="2000" dirty="0" err="1">
                <a:solidFill>
                  <a:srgbClr val="002060"/>
                </a:solidFill>
              </a:rPr>
              <a:t>Pouzada</a:t>
            </a:r>
            <a:endParaRPr lang="pt-BR" sz="2000" dirty="0">
              <a:solidFill>
                <a:srgbClr val="002060"/>
              </a:solidFill>
            </a:endParaRPr>
          </a:p>
          <a:p>
            <a:r>
              <a:rPr lang="pt-BR" sz="2000" dirty="0">
                <a:solidFill>
                  <a:srgbClr val="002060"/>
                </a:solidFill>
              </a:rPr>
              <a:t>Humberto Petrarca</a:t>
            </a:r>
          </a:p>
          <a:p>
            <a:r>
              <a:rPr lang="pt-BR" sz="2000" dirty="0">
                <a:solidFill>
                  <a:srgbClr val="002060"/>
                </a:solidFill>
              </a:rPr>
              <a:t>Fabiano Camargo</a:t>
            </a:r>
          </a:p>
          <a:p>
            <a:r>
              <a:rPr lang="pt-BR" sz="2000" dirty="0">
                <a:solidFill>
                  <a:srgbClr val="002060"/>
                </a:solidFill>
              </a:rPr>
              <a:t>José </a:t>
            </a:r>
            <a:r>
              <a:rPr lang="pt-BR" sz="2000" dirty="0" err="1">
                <a:solidFill>
                  <a:srgbClr val="002060"/>
                </a:solidFill>
              </a:rPr>
              <a:t>Vaner</a:t>
            </a:r>
            <a:r>
              <a:rPr lang="pt-BR" sz="2000" dirty="0">
                <a:solidFill>
                  <a:srgbClr val="002060"/>
                </a:solidFill>
              </a:rPr>
              <a:t> Marques</a:t>
            </a:r>
          </a:p>
          <a:p>
            <a:r>
              <a:rPr lang="pt-BR" sz="2000" dirty="0">
                <a:solidFill>
                  <a:srgbClr val="002060"/>
                </a:solidFill>
              </a:rPr>
              <a:t>Angélica Vieira</a:t>
            </a:r>
          </a:p>
          <a:p>
            <a:endParaRPr lang="pt-BR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xmlns="" id="{44123637-5EFD-4CCE-B408-67FAB53559CC}"/>
              </a:ext>
            </a:extLst>
          </p:cNvPr>
          <p:cNvSpPr txBox="1"/>
          <p:nvPr/>
        </p:nvSpPr>
        <p:spPr>
          <a:xfrm>
            <a:off x="4316730" y="1126822"/>
            <a:ext cx="3989904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rgbClr val="FF0000"/>
                </a:solidFill>
              </a:rPr>
              <a:t>Conselho de Fiscal</a:t>
            </a:r>
            <a:endParaRPr lang="pt-BR" sz="2000" dirty="0">
              <a:solidFill>
                <a:srgbClr val="FF0000"/>
              </a:solidFill>
            </a:endParaRPr>
          </a:p>
          <a:p>
            <a:endParaRPr lang="pt-BR" sz="2000" b="1" u="sng" dirty="0">
              <a:solidFill>
                <a:srgbClr val="002060"/>
              </a:solidFill>
            </a:endParaRPr>
          </a:p>
          <a:p>
            <a:r>
              <a:rPr lang="pt-BR" sz="2000" b="1" u="sng" dirty="0">
                <a:solidFill>
                  <a:srgbClr val="0070C0"/>
                </a:solidFill>
              </a:rPr>
              <a:t>Titulares:</a:t>
            </a:r>
            <a:endParaRPr lang="pt-BR" sz="2000" u="sng" dirty="0">
              <a:solidFill>
                <a:srgbClr val="0070C0"/>
              </a:solidFill>
            </a:endParaRPr>
          </a:p>
          <a:p>
            <a:r>
              <a:rPr lang="pt-BR" sz="2000" b="1" dirty="0" err="1">
                <a:solidFill>
                  <a:srgbClr val="002060"/>
                </a:solidFill>
              </a:rPr>
              <a:t>Graziele</a:t>
            </a:r>
            <a:r>
              <a:rPr lang="pt-BR" sz="2000" b="1" dirty="0">
                <a:solidFill>
                  <a:srgbClr val="002060"/>
                </a:solidFill>
              </a:rPr>
              <a:t> </a:t>
            </a:r>
            <a:r>
              <a:rPr lang="pt-BR" sz="2000" b="1" dirty="0" err="1" smtClean="0">
                <a:solidFill>
                  <a:srgbClr val="002060"/>
                </a:solidFill>
              </a:rPr>
              <a:t>Soleiman</a:t>
            </a:r>
            <a:r>
              <a:rPr lang="pt-BR" sz="2000" b="1" dirty="0" smtClean="0">
                <a:solidFill>
                  <a:srgbClr val="002060"/>
                </a:solidFill>
              </a:rPr>
              <a:t> </a:t>
            </a:r>
            <a:r>
              <a:rPr lang="pt-BR" sz="2000" b="1" dirty="0">
                <a:solidFill>
                  <a:srgbClr val="002060"/>
                </a:solidFill>
              </a:rPr>
              <a:t>- </a:t>
            </a:r>
            <a:r>
              <a:rPr lang="pt-BR" sz="1400" dirty="0">
                <a:solidFill>
                  <a:srgbClr val="002060"/>
                </a:solidFill>
              </a:rPr>
              <a:t>Presidente</a:t>
            </a:r>
            <a:r>
              <a:rPr lang="pt-BR" sz="2000" b="1" dirty="0">
                <a:solidFill>
                  <a:srgbClr val="002060"/>
                </a:solidFill>
              </a:rPr>
              <a:t>  </a:t>
            </a:r>
          </a:p>
          <a:p>
            <a:r>
              <a:rPr lang="pt-BR" sz="2000" b="1" dirty="0">
                <a:solidFill>
                  <a:srgbClr val="002060"/>
                </a:solidFill>
              </a:rPr>
              <a:t>Márcio Araújo </a:t>
            </a:r>
            <a:endParaRPr lang="pt-BR" sz="2000" dirty="0">
              <a:solidFill>
                <a:srgbClr val="002060"/>
              </a:solidFill>
            </a:endParaRPr>
          </a:p>
          <a:p>
            <a:pPr lvl="0"/>
            <a:r>
              <a:rPr lang="pt-BR" sz="2000" b="1" dirty="0">
                <a:solidFill>
                  <a:srgbClr val="002060"/>
                </a:solidFill>
              </a:rPr>
              <a:t>Marta J. Ramos Mendes</a:t>
            </a:r>
            <a:r>
              <a:rPr lang="pt-BR" sz="2000" dirty="0">
                <a:solidFill>
                  <a:srgbClr val="002060"/>
                </a:solidFill>
              </a:rPr>
              <a:t> </a:t>
            </a:r>
          </a:p>
          <a:p>
            <a:pPr lvl="0"/>
            <a:r>
              <a:rPr lang="pt-BR" sz="2000" b="1" dirty="0">
                <a:solidFill>
                  <a:srgbClr val="002060"/>
                </a:solidFill>
              </a:rPr>
              <a:t>Karine Ribeiro Rodrigues</a:t>
            </a:r>
            <a:r>
              <a:rPr lang="pt-BR" sz="2000" dirty="0">
                <a:solidFill>
                  <a:srgbClr val="002060"/>
                </a:solidFill>
              </a:rPr>
              <a:t> </a:t>
            </a:r>
          </a:p>
          <a:p>
            <a:endParaRPr lang="pt-BR" sz="2000" b="1" u="sng" dirty="0"/>
          </a:p>
          <a:p>
            <a:endParaRPr lang="pt-BR" sz="2000" b="1" u="sng" dirty="0"/>
          </a:p>
          <a:p>
            <a:r>
              <a:rPr lang="pt-BR" sz="2000" b="1" u="sng" dirty="0">
                <a:solidFill>
                  <a:srgbClr val="0070C0"/>
                </a:solidFill>
              </a:rPr>
              <a:t>Suplentes:</a:t>
            </a:r>
            <a:endParaRPr lang="pt-BR" sz="2000" u="sng" dirty="0">
              <a:solidFill>
                <a:srgbClr val="0070C0"/>
              </a:solidFill>
            </a:endParaRPr>
          </a:p>
          <a:p>
            <a:r>
              <a:rPr lang="pt-BR" sz="2000" dirty="0">
                <a:solidFill>
                  <a:srgbClr val="002060"/>
                </a:solidFill>
              </a:rPr>
              <a:t>Valdirene</a:t>
            </a:r>
            <a:r>
              <a:rPr lang="pt-BR" sz="2000" b="1" dirty="0">
                <a:solidFill>
                  <a:srgbClr val="002060"/>
                </a:solidFill>
              </a:rPr>
              <a:t> </a:t>
            </a:r>
            <a:r>
              <a:rPr lang="pt-BR" sz="2000" dirty="0">
                <a:solidFill>
                  <a:srgbClr val="002060"/>
                </a:solidFill>
              </a:rPr>
              <a:t>M. dos Santos</a:t>
            </a:r>
          </a:p>
          <a:p>
            <a:r>
              <a:rPr lang="pt-BR" sz="2000" dirty="0">
                <a:solidFill>
                  <a:srgbClr val="002060"/>
                </a:solidFill>
              </a:rPr>
              <a:t>Carlos Conceição Leite </a:t>
            </a:r>
          </a:p>
          <a:p>
            <a:r>
              <a:rPr lang="pt-BR" sz="2000" dirty="0">
                <a:solidFill>
                  <a:srgbClr val="002060"/>
                </a:solidFill>
              </a:rPr>
              <a:t>Paulo Afonso Rodrigues</a:t>
            </a:r>
          </a:p>
          <a:p>
            <a:r>
              <a:rPr lang="pt-BR" sz="2000" dirty="0">
                <a:solidFill>
                  <a:srgbClr val="002060"/>
                </a:solidFill>
              </a:rPr>
              <a:t>Maria Elizabeth H. Mello</a:t>
            </a:r>
          </a:p>
          <a:p>
            <a:r>
              <a:rPr lang="pt-BR" sz="2000" dirty="0">
                <a:solidFill>
                  <a:srgbClr val="002060"/>
                </a:solidFill>
              </a:rPr>
              <a:t>Pamela Aline Silva</a:t>
            </a:r>
          </a:p>
          <a:p>
            <a:endParaRPr lang="pt-BR" dirty="0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xmlns="" id="{E1D989D4-00F6-4108-9933-51C93ABE9028}"/>
              </a:ext>
            </a:extLst>
          </p:cNvPr>
          <p:cNvSpPr txBox="1"/>
          <p:nvPr/>
        </p:nvSpPr>
        <p:spPr>
          <a:xfrm>
            <a:off x="8306634" y="1126822"/>
            <a:ext cx="3779520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rgbClr val="FF0000"/>
                </a:solidFill>
              </a:rPr>
              <a:t>Comitê de Investimentos</a:t>
            </a:r>
            <a:endParaRPr lang="pt-BR" sz="2000" dirty="0">
              <a:solidFill>
                <a:srgbClr val="FF0000"/>
              </a:solidFill>
            </a:endParaRPr>
          </a:p>
          <a:p>
            <a:endParaRPr lang="pt-BR" sz="2000" b="1" u="sng" dirty="0">
              <a:solidFill>
                <a:srgbClr val="002060"/>
              </a:solidFill>
            </a:endParaRPr>
          </a:p>
          <a:p>
            <a:r>
              <a:rPr lang="pt-BR" sz="2000" b="1" u="sng" dirty="0">
                <a:solidFill>
                  <a:srgbClr val="0070C0"/>
                </a:solidFill>
              </a:rPr>
              <a:t>Titulares:</a:t>
            </a:r>
            <a:endParaRPr lang="pt-BR" sz="2000" u="sng" dirty="0">
              <a:solidFill>
                <a:srgbClr val="0070C0"/>
              </a:solidFill>
            </a:endParaRPr>
          </a:p>
          <a:p>
            <a:r>
              <a:rPr lang="pt-BR" sz="2000" b="1" dirty="0">
                <a:solidFill>
                  <a:srgbClr val="002060"/>
                </a:solidFill>
              </a:rPr>
              <a:t>Luciana R. Souto - </a:t>
            </a:r>
            <a:r>
              <a:rPr lang="pt-BR" sz="1400" dirty="0">
                <a:solidFill>
                  <a:srgbClr val="002060"/>
                </a:solidFill>
              </a:rPr>
              <a:t>Presidente</a:t>
            </a:r>
          </a:p>
          <a:p>
            <a:r>
              <a:rPr lang="pt-BR" sz="2000" b="1" dirty="0">
                <a:solidFill>
                  <a:srgbClr val="002060"/>
                </a:solidFill>
              </a:rPr>
              <a:t>Mirian Alves da Silveira</a:t>
            </a:r>
            <a:endParaRPr lang="pt-BR" sz="2000" dirty="0">
              <a:solidFill>
                <a:srgbClr val="002060"/>
              </a:solidFill>
            </a:endParaRPr>
          </a:p>
          <a:p>
            <a:r>
              <a:rPr lang="pt-BR" sz="2000" b="1" dirty="0">
                <a:solidFill>
                  <a:srgbClr val="002060"/>
                </a:solidFill>
              </a:rPr>
              <a:t>Adalberto M. Machado  </a:t>
            </a:r>
            <a:endParaRPr lang="pt-BR" sz="2000" dirty="0">
              <a:solidFill>
                <a:srgbClr val="002060"/>
              </a:solidFill>
            </a:endParaRPr>
          </a:p>
          <a:p>
            <a:endParaRPr lang="pt-BR" sz="2000" b="1" dirty="0"/>
          </a:p>
          <a:p>
            <a:endParaRPr lang="pt-BR" sz="2000" b="1" dirty="0"/>
          </a:p>
          <a:p>
            <a:endParaRPr lang="pt-BR" sz="2000" b="1" dirty="0"/>
          </a:p>
          <a:p>
            <a:r>
              <a:rPr lang="pt-BR" sz="2000" b="1" u="sng" dirty="0">
                <a:solidFill>
                  <a:srgbClr val="0070C0"/>
                </a:solidFill>
              </a:rPr>
              <a:t>Suplentes:</a:t>
            </a:r>
          </a:p>
          <a:p>
            <a:r>
              <a:rPr lang="pt-BR" sz="2000" dirty="0">
                <a:solidFill>
                  <a:srgbClr val="002060"/>
                </a:solidFill>
              </a:rPr>
              <a:t>Vinícius de Lima Zuse</a:t>
            </a:r>
          </a:p>
          <a:p>
            <a:r>
              <a:rPr lang="pt-BR" sz="2000" dirty="0">
                <a:solidFill>
                  <a:srgbClr val="002060"/>
                </a:solidFill>
              </a:rPr>
              <a:t>Pâmela L. T. de Souza </a:t>
            </a:r>
            <a:endParaRPr lang="pt-BR" dirty="0">
              <a:solidFill>
                <a:srgbClr val="002060"/>
              </a:solidFill>
            </a:endParaRPr>
          </a:p>
          <a:p>
            <a:r>
              <a:rPr lang="pt-BR" b="1" dirty="0">
                <a:solidFill>
                  <a:srgbClr val="002060"/>
                </a:solidFill>
              </a:rPr>
              <a:t> </a:t>
            </a:r>
            <a:endParaRPr lang="pt-BR" dirty="0">
              <a:solidFill>
                <a:srgbClr val="002060"/>
              </a:solidFill>
            </a:endParaRP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354751328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lum bright="70000" contrast="-70000"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E0A76BF5-FE94-40BF-AA29-8D1D47DA17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0800" y="493776"/>
            <a:ext cx="11020367" cy="5875761"/>
          </a:xfrm>
        </p:spPr>
        <p:txBody>
          <a:bodyPr/>
          <a:lstStyle/>
          <a:p>
            <a:pPr marL="0" indent="0" algn="ctr">
              <a:buNone/>
            </a:pPr>
            <a:r>
              <a:rPr lang="pt-BR" sz="3200" b="1" dirty="0">
                <a:solidFill>
                  <a:srgbClr val="FF0000"/>
                </a:solidFill>
              </a:rPr>
              <a:t>Em 2022 foram aposentados </a:t>
            </a:r>
            <a:r>
              <a:rPr lang="pt-BR" sz="3200" b="1" dirty="0" smtClean="0">
                <a:solidFill>
                  <a:srgbClr val="FF0000"/>
                </a:solidFill>
              </a:rPr>
              <a:t>24 </a:t>
            </a:r>
            <a:r>
              <a:rPr lang="pt-BR" sz="3200" b="1" dirty="0">
                <a:solidFill>
                  <a:srgbClr val="FF0000"/>
                </a:solidFill>
              </a:rPr>
              <a:t>Servidores.</a:t>
            </a:r>
          </a:p>
          <a:p>
            <a:pPr algn="ctr"/>
            <a:endParaRPr lang="pt-BR" sz="3200" dirty="0"/>
          </a:p>
          <a:p>
            <a:pPr marL="0" indent="0" algn="just">
              <a:buNone/>
            </a:pPr>
            <a:r>
              <a:rPr lang="pt-BR" sz="3200" dirty="0">
                <a:solidFill>
                  <a:srgbClr val="002060"/>
                </a:solidFill>
                <a:effectLst/>
              </a:rPr>
              <a:t>Depois de entregue todos os documentos, nenhum processo leva mais que 30 dias para tramitar junto ao IPRESG e Tribunal de Contas.</a:t>
            </a:r>
          </a:p>
          <a:p>
            <a:pPr marL="0" indent="0" algn="ctr">
              <a:buNone/>
            </a:pPr>
            <a:endParaRPr lang="pt-BR" sz="2400" dirty="0"/>
          </a:p>
          <a:p>
            <a:pPr marL="0" indent="0" algn="ctr">
              <a:buNone/>
            </a:pPr>
            <a:endParaRPr lang="pt-BR" sz="2400" dirty="0"/>
          </a:p>
          <a:p>
            <a:pPr marL="0" indent="0">
              <a:buNone/>
            </a:pPr>
            <a:endParaRPr lang="pt-BR" sz="2400" dirty="0"/>
          </a:p>
          <a:p>
            <a:pPr marL="0" indent="0">
              <a:buNone/>
            </a:pPr>
            <a:endParaRPr lang="pt-BR" dirty="0"/>
          </a:p>
        </p:txBody>
      </p:sp>
      <p:pic>
        <p:nvPicPr>
          <p:cNvPr id="1026" name="Picture 2" descr="Resultado de imagem para imagem de aposentadoria">
            <a:extLst>
              <a:ext uri="{FF2B5EF4-FFF2-40B4-BE49-F238E27FC236}">
                <a16:creationId xmlns:a16="http://schemas.microsoft.com/office/drawing/2014/main" xmlns="" id="{3A255164-3E80-4854-BE0C-835871875C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1632" y="3584448"/>
            <a:ext cx="5169599" cy="242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580234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lum bright="70000" contrast="-70000"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025CF6AB-7189-4001-BC24-E510E29C71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1392" y="211415"/>
            <a:ext cx="9404723" cy="1207871"/>
          </a:xfrm>
        </p:spPr>
        <p:txBody>
          <a:bodyPr>
            <a:normAutofit fontScale="90000"/>
          </a:bodyPr>
          <a:lstStyle/>
          <a:p>
            <a:pPr algn="ctr"/>
            <a:r>
              <a:rPr lang="pt-BR" sz="4400" b="1" u="sng" dirty="0">
                <a:solidFill>
                  <a:srgbClr val="FF1D1D"/>
                </a:solidFill>
              </a:rPr>
              <a:t>DESPESAS MENSAIS</a:t>
            </a:r>
            <a:r>
              <a:rPr lang="pt-BR" b="1" dirty="0">
                <a:solidFill>
                  <a:srgbClr val="FF0000"/>
                </a:solidFill>
              </a:rPr>
              <a:t/>
            </a:r>
            <a:br>
              <a:rPr lang="pt-BR" b="1" dirty="0">
                <a:solidFill>
                  <a:srgbClr val="FF0000"/>
                </a:solidFill>
              </a:rPr>
            </a:br>
            <a:r>
              <a:rPr lang="pt-BR" b="1" dirty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pt-BR" b="1" dirty="0">
                <a:solidFill>
                  <a:schemeClr val="accent1">
                    <a:lumMod val="75000"/>
                  </a:schemeClr>
                </a:solidFill>
              </a:rPr>
            </a:br>
            <a:endParaRPr lang="pt-BR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0494F9A8-5077-4FA6-880C-F3719EAAF9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4118" y="703385"/>
            <a:ext cx="11903763" cy="6271846"/>
          </a:xfrm>
        </p:spPr>
        <p:txBody>
          <a:bodyPr>
            <a:noAutofit/>
          </a:bodyPr>
          <a:lstStyle/>
          <a:p>
            <a:pPr lvl="0"/>
            <a:r>
              <a:rPr lang="pt-BR" sz="1800" dirty="0">
                <a:solidFill>
                  <a:srgbClr val="002060"/>
                </a:solidFill>
                <a:effectLst/>
              </a:rPr>
              <a:t>IGAM (Assessoria Contábil, Gestão e Jurídica) </a:t>
            </a:r>
            <a:r>
              <a:rPr lang="pt-BR" sz="1800" dirty="0">
                <a:solidFill>
                  <a:srgbClr val="BC0000"/>
                </a:solidFill>
                <a:effectLst/>
              </a:rPr>
              <a:t>– R$ 1.566,89</a:t>
            </a:r>
          </a:p>
          <a:p>
            <a:pPr lvl="0"/>
            <a:r>
              <a:rPr lang="pt-BR" sz="1800" dirty="0" err="1">
                <a:solidFill>
                  <a:srgbClr val="002060"/>
                </a:solidFill>
                <a:effectLst/>
              </a:rPr>
              <a:t>GovernançaBrasil</a:t>
            </a:r>
            <a:r>
              <a:rPr lang="pt-BR" sz="1800" dirty="0">
                <a:solidFill>
                  <a:srgbClr val="002060"/>
                </a:solidFill>
                <a:effectLst/>
              </a:rPr>
              <a:t> Sul “GOVBR” (Folha de Pagamento, Contabilidade, Patrimônio...) </a:t>
            </a:r>
            <a:r>
              <a:rPr lang="pt-BR" sz="1800" dirty="0">
                <a:solidFill>
                  <a:srgbClr val="BC0000"/>
                </a:solidFill>
                <a:effectLst/>
              </a:rPr>
              <a:t>– R$ 8.894,15</a:t>
            </a:r>
          </a:p>
          <a:p>
            <a:pPr lvl="0"/>
            <a:r>
              <a:rPr lang="pt-BR" sz="1800" dirty="0">
                <a:solidFill>
                  <a:srgbClr val="002060"/>
                </a:solidFill>
                <a:effectLst/>
              </a:rPr>
              <a:t>Assessoria Jurídica </a:t>
            </a:r>
            <a:r>
              <a:rPr lang="pt-BR" sz="1800" dirty="0">
                <a:solidFill>
                  <a:srgbClr val="BC0000"/>
                </a:solidFill>
                <a:effectLst/>
              </a:rPr>
              <a:t>– R$ 1.600,00</a:t>
            </a:r>
          </a:p>
          <a:p>
            <a:pPr lvl="0"/>
            <a:r>
              <a:rPr lang="pt-BR" sz="1800" dirty="0">
                <a:solidFill>
                  <a:srgbClr val="002060"/>
                </a:solidFill>
                <a:effectLst/>
              </a:rPr>
              <a:t>Athena Consultoria Atuarial (Assessoria Atuarial) </a:t>
            </a:r>
            <a:r>
              <a:rPr lang="pt-BR" sz="1800" dirty="0">
                <a:solidFill>
                  <a:srgbClr val="BC0000"/>
                </a:solidFill>
                <a:effectLst/>
              </a:rPr>
              <a:t>– R$ 968,92</a:t>
            </a:r>
          </a:p>
          <a:p>
            <a:r>
              <a:rPr lang="pt-BR" sz="1800" dirty="0">
                <a:solidFill>
                  <a:srgbClr val="002060"/>
                </a:solidFill>
                <a:effectLst/>
              </a:rPr>
              <a:t>Referência Gestão e Risco (Assessoria de Investimentos) </a:t>
            </a:r>
            <a:r>
              <a:rPr lang="pt-BR" sz="1800" dirty="0">
                <a:solidFill>
                  <a:srgbClr val="BC0000"/>
                </a:solidFill>
                <a:effectLst/>
              </a:rPr>
              <a:t>– R$ 776,26</a:t>
            </a:r>
          </a:p>
          <a:p>
            <a:r>
              <a:rPr lang="pt-BR" sz="1800" dirty="0">
                <a:solidFill>
                  <a:srgbClr val="002060"/>
                </a:solidFill>
                <a:effectLst/>
              </a:rPr>
              <a:t>IP Tecnologia e Informática (Extrato Previdenciário) </a:t>
            </a:r>
            <a:r>
              <a:rPr lang="pt-BR" sz="1800" dirty="0">
                <a:solidFill>
                  <a:srgbClr val="BC0000"/>
                </a:solidFill>
                <a:effectLst/>
              </a:rPr>
              <a:t>– R$ 900,91</a:t>
            </a:r>
          </a:p>
          <a:p>
            <a:pPr lvl="0"/>
            <a:r>
              <a:rPr lang="pt-BR" sz="1800" dirty="0">
                <a:solidFill>
                  <a:srgbClr val="002060"/>
                </a:solidFill>
                <a:effectLst/>
              </a:rPr>
              <a:t>QUALITEC (Monitoramento) </a:t>
            </a:r>
            <a:r>
              <a:rPr lang="pt-BR" sz="1800" dirty="0">
                <a:solidFill>
                  <a:srgbClr val="BC0000"/>
                </a:solidFill>
                <a:effectLst/>
              </a:rPr>
              <a:t>– R$ 268,00 </a:t>
            </a:r>
            <a:r>
              <a:rPr lang="pt-BR" sz="1800" dirty="0">
                <a:solidFill>
                  <a:srgbClr val="002060"/>
                </a:solidFill>
                <a:effectLst/>
              </a:rPr>
              <a:t>+</a:t>
            </a:r>
            <a:r>
              <a:rPr lang="pt-BR" sz="1800" dirty="0">
                <a:solidFill>
                  <a:srgbClr val="BC0000"/>
                </a:solidFill>
                <a:effectLst/>
              </a:rPr>
              <a:t> </a:t>
            </a:r>
            <a:r>
              <a:rPr lang="pt-BR" sz="1800" dirty="0">
                <a:solidFill>
                  <a:srgbClr val="002060"/>
                </a:solidFill>
                <a:effectLst/>
              </a:rPr>
              <a:t>Plataforma São Gabriel + Segura </a:t>
            </a:r>
            <a:r>
              <a:rPr lang="pt-BR" sz="1800" dirty="0">
                <a:solidFill>
                  <a:srgbClr val="BC0000"/>
                </a:solidFill>
                <a:effectLst/>
              </a:rPr>
              <a:t>– R$ 89,90</a:t>
            </a:r>
          </a:p>
          <a:p>
            <a:pPr lvl="0"/>
            <a:r>
              <a:rPr lang="pt-BR" sz="1800" dirty="0">
                <a:solidFill>
                  <a:srgbClr val="002060"/>
                </a:solidFill>
                <a:effectLst/>
              </a:rPr>
              <a:t>CIEE (Estagiários) </a:t>
            </a:r>
            <a:r>
              <a:rPr lang="pt-BR" sz="1800" dirty="0">
                <a:solidFill>
                  <a:srgbClr val="BC0000"/>
                </a:solidFill>
                <a:effectLst/>
              </a:rPr>
              <a:t>– R$ 2.007,00</a:t>
            </a:r>
          </a:p>
          <a:p>
            <a:pPr lvl="0"/>
            <a:r>
              <a:rPr lang="pt-BR" sz="1800" dirty="0" err="1">
                <a:solidFill>
                  <a:srgbClr val="002060"/>
                </a:solidFill>
                <a:effectLst/>
              </a:rPr>
              <a:t>Foccusweb</a:t>
            </a:r>
            <a:r>
              <a:rPr lang="pt-BR" sz="1800" dirty="0">
                <a:solidFill>
                  <a:srgbClr val="002060"/>
                </a:solidFill>
                <a:effectLst/>
              </a:rPr>
              <a:t> (Site) </a:t>
            </a:r>
            <a:r>
              <a:rPr lang="pt-BR" sz="1800" dirty="0">
                <a:solidFill>
                  <a:srgbClr val="BC0000"/>
                </a:solidFill>
                <a:effectLst/>
              </a:rPr>
              <a:t>– R$ 323,66</a:t>
            </a:r>
          </a:p>
          <a:p>
            <a:pPr lvl="0"/>
            <a:r>
              <a:rPr lang="pt-BR" sz="1800" dirty="0">
                <a:solidFill>
                  <a:srgbClr val="002060"/>
                </a:solidFill>
                <a:effectLst/>
              </a:rPr>
              <a:t>SUSEPE (Limpeza da Sede) </a:t>
            </a:r>
            <a:r>
              <a:rPr lang="pt-BR" sz="1800" dirty="0">
                <a:solidFill>
                  <a:srgbClr val="BC0000"/>
                </a:solidFill>
                <a:effectLst/>
              </a:rPr>
              <a:t>– R$ 999,90</a:t>
            </a:r>
          </a:p>
          <a:p>
            <a:pPr lvl="0"/>
            <a:r>
              <a:rPr lang="pt-BR" sz="1800" dirty="0">
                <a:solidFill>
                  <a:srgbClr val="002060"/>
                </a:solidFill>
                <a:effectLst/>
              </a:rPr>
              <a:t>BRMOM “New Life” (Internet) </a:t>
            </a:r>
            <a:r>
              <a:rPr lang="pt-BR" sz="1800" dirty="0">
                <a:solidFill>
                  <a:srgbClr val="BC0000"/>
                </a:solidFill>
                <a:effectLst/>
              </a:rPr>
              <a:t>– R$156,43</a:t>
            </a:r>
          </a:p>
          <a:p>
            <a:pPr lvl="0"/>
            <a:r>
              <a:rPr lang="pt-BR" sz="1800" dirty="0">
                <a:solidFill>
                  <a:srgbClr val="002060"/>
                </a:solidFill>
                <a:effectLst/>
              </a:rPr>
              <a:t>Água, Luz, Telefone – </a:t>
            </a:r>
            <a:r>
              <a:rPr lang="pt-BR" sz="1800" dirty="0">
                <a:solidFill>
                  <a:srgbClr val="BC0000"/>
                </a:solidFill>
                <a:effectLst/>
              </a:rPr>
              <a:t>R$ 750,00 (média)</a:t>
            </a:r>
          </a:p>
          <a:p>
            <a:pPr lvl="0"/>
            <a:r>
              <a:rPr lang="pt-BR" sz="1800" dirty="0">
                <a:solidFill>
                  <a:srgbClr val="002060"/>
                </a:solidFill>
                <a:effectLst/>
              </a:rPr>
              <a:t>Quadro de Pessoal IPRESG </a:t>
            </a:r>
            <a:r>
              <a:rPr lang="pt-BR" sz="1800" dirty="0">
                <a:solidFill>
                  <a:srgbClr val="BC0000"/>
                </a:solidFill>
                <a:effectLst/>
              </a:rPr>
              <a:t>– R$ 26.103,44</a:t>
            </a:r>
          </a:p>
          <a:p>
            <a:pPr lvl="0"/>
            <a:r>
              <a:rPr lang="pt-BR" sz="1800" dirty="0">
                <a:solidFill>
                  <a:srgbClr val="002060"/>
                </a:solidFill>
                <a:effectLst/>
              </a:rPr>
              <a:t>Jeton para Conselheiros </a:t>
            </a:r>
            <a:r>
              <a:rPr lang="pt-BR" sz="1800" dirty="0">
                <a:solidFill>
                  <a:srgbClr val="BC0000"/>
                </a:solidFill>
                <a:effectLst/>
              </a:rPr>
              <a:t>– R$ 817,67</a:t>
            </a:r>
          </a:p>
        </p:txBody>
      </p:sp>
    </p:spTree>
    <p:extLst>
      <p:ext uri="{BB962C8B-B14F-4D97-AF65-F5344CB8AC3E}">
        <p14:creationId xmlns:p14="http://schemas.microsoft.com/office/powerpoint/2010/main" val="60635830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lum bright="70000" contrast="-70000"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58B0481C-B2CD-41BF-9B4C-C2A080FEF3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031" y="1156604"/>
            <a:ext cx="10739887" cy="3520904"/>
          </a:xfrm>
        </p:spPr>
        <p:txBody>
          <a:bodyPr>
            <a:normAutofit/>
          </a:bodyPr>
          <a:lstStyle/>
          <a:p>
            <a:pPr algn="just"/>
            <a:r>
              <a:rPr lang="pt-BR" sz="3200" u="sng" dirty="0">
                <a:solidFill>
                  <a:srgbClr val="002060"/>
                </a:solidFill>
              </a:rPr>
              <a:t>Folha de Pagamento mensal:</a:t>
            </a:r>
            <a:r>
              <a:rPr lang="pt-BR" sz="3200" dirty="0">
                <a:solidFill>
                  <a:srgbClr val="002060"/>
                </a:solidFill>
              </a:rPr>
              <a:t> </a:t>
            </a:r>
            <a:r>
              <a:rPr lang="pt-BR" sz="3200" b="1" dirty="0">
                <a:solidFill>
                  <a:srgbClr val="C00000"/>
                </a:solidFill>
                <a:effectLst/>
              </a:rPr>
              <a:t>R$ 1.752.331,20 (bruto)</a:t>
            </a:r>
          </a:p>
          <a:p>
            <a:pPr marL="0" indent="0">
              <a:buNone/>
            </a:pPr>
            <a:endParaRPr lang="pt-BR" sz="3200" dirty="0">
              <a:solidFill>
                <a:srgbClr val="002060"/>
              </a:solidFill>
            </a:endParaRPr>
          </a:p>
          <a:p>
            <a:pPr algn="just"/>
            <a:r>
              <a:rPr lang="pt-BR" sz="3200" u="sng" dirty="0">
                <a:solidFill>
                  <a:srgbClr val="002060"/>
                </a:solidFill>
              </a:rPr>
              <a:t>Total de Segurados:</a:t>
            </a:r>
            <a:r>
              <a:rPr lang="pt-BR" sz="3200" dirty="0">
                <a:solidFill>
                  <a:srgbClr val="002060"/>
                </a:solidFill>
              </a:rPr>
              <a:t> </a:t>
            </a:r>
            <a:r>
              <a:rPr lang="pt-BR" sz="3200" b="1" dirty="0">
                <a:solidFill>
                  <a:srgbClr val="C00000"/>
                </a:solidFill>
                <a:effectLst/>
              </a:rPr>
              <a:t>1445</a:t>
            </a:r>
            <a:r>
              <a:rPr lang="pt-BR" sz="3200" dirty="0">
                <a:solidFill>
                  <a:srgbClr val="002060"/>
                </a:solidFill>
                <a:effectLst/>
              </a:rPr>
              <a:t> (Aposentados, Pensionistas e Servidores Ativos – Executivo / Legislativo / IPRESG / AGESG).</a:t>
            </a:r>
          </a:p>
        </p:txBody>
      </p:sp>
    </p:spTree>
    <p:extLst>
      <p:ext uri="{BB962C8B-B14F-4D97-AF65-F5344CB8AC3E}">
        <p14:creationId xmlns:p14="http://schemas.microsoft.com/office/powerpoint/2010/main" val="3929681964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lum bright="70000" contrast="-70000"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E291ABC-86F5-4033-A2DA-64134F6F4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3080" y="128953"/>
            <a:ext cx="11447252" cy="2450123"/>
          </a:xfrm>
        </p:spPr>
        <p:txBody>
          <a:bodyPr>
            <a:normAutofit fontScale="90000"/>
          </a:bodyPr>
          <a:lstStyle/>
          <a:p>
            <a:pPr algn="ctr"/>
            <a:r>
              <a:rPr lang="pt-BR" sz="44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TAXA DE ADMINISTRAÇÃO</a:t>
            </a:r>
            <a:r>
              <a:rPr lang="pt-BR" dirty="0"/>
              <a:t/>
            </a:r>
            <a:br>
              <a:rPr lang="pt-BR" dirty="0"/>
            </a:br>
            <a:r>
              <a:rPr lang="pt-BR" dirty="0"/>
              <a:t/>
            </a:r>
            <a:br>
              <a:rPr lang="pt-BR" dirty="0"/>
            </a:br>
            <a:r>
              <a:rPr lang="pt-BR" sz="3100" dirty="0">
                <a:solidFill>
                  <a:srgbClr val="002060"/>
                </a:solidFill>
                <a:effectLst/>
              </a:rPr>
              <a:t>É o percentual estabelecido em lei de cada ente, no nosso caso é 2%, para custear as despesas correntes e de capital necessárias à organização e ao funcionamento da unidade gestora do RPPS, no caso o IPRESG.</a:t>
            </a:r>
            <a:endParaRPr lang="pt-BR" sz="2000" dirty="0">
              <a:solidFill>
                <a:srgbClr val="002060"/>
              </a:solidFill>
              <a:effectLst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D7E16978-1913-45E8-9841-8AFC54BA9A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5944" y="2662519"/>
            <a:ext cx="11340112" cy="4195481"/>
          </a:xfrm>
        </p:spPr>
        <p:txBody>
          <a:bodyPr>
            <a:normAutofit/>
          </a:bodyPr>
          <a:lstStyle/>
          <a:p>
            <a:pPr algn="just"/>
            <a:r>
              <a:rPr lang="pt-BR" sz="2800" dirty="0">
                <a:solidFill>
                  <a:srgbClr val="002060"/>
                </a:solidFill>
                <a:effectLst/>
              </a:rPr>
              <a:t>Entre todas as despesas com contratos, material de expediente, manutenção, folha de pagamento, entre outros, utiliza-se em torno de </a:t>
            </a:r>
            <a:r>
              <a:rPr lang="pt-BR" sz="2800" b="1" dirty="0">
                <a:solidFill>
                  <a:srgbClr val="BC0000"/>
                </a:solidFill>
                <a:effectLst/>
              </a:rPr>
              <a:t>R$ 107,5 mil mensal.</a:t>
            </a:r>
          </a:p>
          <a:p>
            <a:r>
              <a:rPr lang="pt-BR" sz="2800" dirty="0">
                <a:solidFill>
                  <a:srgbClr val="002060"/>
                </a:solidFill>
                <a:effectLst/>
              </a:rPr>
              <a:t>Em </a:t>
            </a:r>
            <a:r>
              <a:rPr lang="pt-BR" sz="2800" b="1" dirty="0">
                <a:solidFill>
                  <a:srgbClr val="002060"/>
                </a:solidFill>
                <a:effectLst/>
              </a:rPr>
              <a:t>2022</a:t>
            </a:r>
            <a:r>
              <a:rPr lang="pt-BR" sz="2800" dirty="0">
                <a:solidFill>
                  <a:srgbClr val="002060"/>
                </a:solidFill>
                <a:effectLst/>
              </a:rPr>
              <a:t>, está sobrando uma média de </a:t>
            </a:r>
            <a:r>
              <a:rPr lang="pt-BR" sz="2800" dirty="0">
                <a:solidFill>
                  <a:srgbClr val="BC0000"/>
                </a:solidFill>
                <a:effectLst/>
              </a:rPr>
              <a:t>R$ </a:t>
            </a:r>
            <a:r>
              <a:rPr lang="pt-BR" sz="2800" dirty="0" smtClean="0">
                <a:solidFill>
                  <a:srgbClr val="BC0000"/>
                </a:solidFill>
                <a:effectLst/>
              </a:rPr>
              <a:t>2.500,00 </a:t>
            </a:r>
            <a:r>
              <a:rPr lang="pt-BR" sz="2800" dirty="0">
                <a:solidFill>
                  <a:srgbClr val="BC0000"/>
                </a:solidFill>
                <a:effectLst/>
              </a:rPr>
              <a:t>mensais.</a:t>
            </a:r>
          </a:p>
          <a:p>
            <a:pPr algn="just"/>
            <a:r>
              <a:rPr lang="pt-BR" sz="2800" dirty="0">
                <a:solidFill>
                  <a:srgbClr val="002060"/>
                </a:solidFill>
                <a:effectLst/>
              </a:rPr>
              <a:t>Por mês, pagamos em torno de </a:t>
            </a:r>
            <a:r>
              <a:rPr lang="pt-BR" sz="2800" dirty="0">
                <a:solidFill>
                  <a:srgbClr val="BC0000"/>
                </a:solidFill>
                <a:effectLst/>
              </a:rPr>
              <a:t>R$ 48 mil de PASEP </a:t>
            </a:r>
            <a:r>
              <a:rPr lang="pt-BR" sz="2800" dirty="0">
                <a:solidFill>
                  <a:srgbClr val="002060"/>
                </a:solidFill>
                <a:effectLst/>
              </a:rPr>
              <a:t>(sendo R$ 23 mil fruto de parcelamento de anos anteriores que não foram recolhidos e R$ 25 mil de receitas correntes mensais) .</a:t>
            </a:r>
          </a:p>
          <a:p>
            <a:pPr algn="just"/>
            <a:r>
              <a:rPr lang="pt-BR" sz="2800" dirty="0">
                <a:solidFill>
                  <a:srgbClr val="002060"/>
                </a:solidFill>
                <a:effectLst/>
              </a:rPr>
              <a:t>Em </a:t>
            </a:r>
            <a:r>
              <a:rPr lang="pt-BR" sz="2800" b="1" dirty="0">
                <a:solidFill>
                  <a:srgbClr val="002060"/>
                </a:solidFill>
                <a:effectLst/>
              </a:rPr>
              <a:t>2021</a:t>
            </a:r>
            <a:r>
              <a:rPr lang="pt-BR" sz="2800" dirty="0">
                <a:solidFill>
                  <a:srgbClr val="002060"/>
                </a:solidFill>
                <a:effectLst/>
              </a:rPr>
              <a:t>, sobrou aproximadamente o valor de </a:t>
            </a:r>
            <a:r>
              <a:rPr lang="pt-BR" sz="2800" dirty="0">
                <a:solidFill>
                  <a:srgbClr val="BC0000"/>
                </a:solidFill>
                <a:effectLst/>
              </a:rPr>
              <a:t>R$ 6.000,00 mensais.</a:t>
            </a:r>
          </a:p>
        </p:txBody>
      </p:sp>
    </p:spTree>
    <p:extLst>
      <p:ext uri="{BB962C8B-B14F-4D97-AF65-F5344CB8AC3E}">
        <p14:creationId xmlns:p14="http://schemas.microsoft.com/office/powerpoint/2010/main" val="3680530836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lum bright="70000" contrast="-70000"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8405984"/>
              </p:ext>
            </p:extLst>
          </p:nvPr>
        </p:nvGraphicFramePr>
        <p:xfrm>
          <a:off x="600089" y="831199"/>
          <a:ext cx="5085604" cy="5949241"/>
        </p:xfrm>
        <a:graphic>
          <a:graphicData uri="http://schemas.openxmlformats.org/drawingml/2006/table">
            <a:tbl>
              <a:tblPr/>
              <a:tblGrid>
                <a:gridCol w="169763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38797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62841">
                <a:tc>
                  <a:txBody>
                    <a:bodyPr/>
                    <a:lstStyle/>
                    <a:p>
                      <a:pPr algn="ctr"/>
                      <a:r>
                        <a:rPr lang="pt-BR" sz="2400" b="1" dirty="0">
                          <a:solidFill>
                            <a:srgbClr val="002060"/>
                          </a:solidFill>
                          <a:effectLst/>
                        </a:rPr>
                        <a:t>Exercício</a:t>
                      </a:r>
                      <a:endParaRPr lang="pt-BR" sz="2400" dirty="0">
                        <a:solidFill>
                          <a:srgbClr val="002060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b="1" dirty="0">
                          <a:solidFill>
                            <a:srgbClr val="002060"/>
                          </a:solidFill>
                          <a:effectLst/>
                        </a:rPr>
                        <a:t>Valores em Reais</a:t>
                      </a:r>
                      <a:endParaRPr lang="pt-BR" sz="2400" dirty="0">
                        <a:solidFill>
                          <a:srgbClr val="002060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25090">
                <a:tc>
                  <a:txBody>
                    <a:bodyPr/>
                    <a:lstStyle/>
                    <a:p>
                      <a:pPr algn="ctr"/>
                      <a:r>
                        <a:rPr lang="pt-BR" sz="2400" b="1" dirty="0">
                          <a:solidFill>
                            <a:srgbClr val="002060"/>
                          </a:solidFill>
                          <a:effectLst/>
                        </a:rPr>
                        <a:t>2011</a:t>
                      </a:r>
                      <a:endParaRPr lang="pt-BR" sz="2400" dirty="0">
                        <a:solidFill>
                          <a:srgbClr val="002060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>
                          <a:solidFill>
                            <a:srgbClr val="002060"/>
                          </a:solidFill>
                          <a:effectLst/>
                        </a:rPr>
                        <a:t>R$ 25.605.381,07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25090">
                <a:tc>
                  <a:txBody>
                    <a:bodyPr/>
                    <a:lstStyle/>
                    <a:p>
                      <a:pPr algn="ctr"/>
                      <a:r>
                        <a:rPr lang="pt-BR" sz="2400" b="1" dirty="0">
                          <a:solidFill>
                            <a:srgbClr val="002060"/>
                          </a:solidFill>
                          <a:effectLst/>
                        </a:rPr>
                        <a:t>2012</a:t>
                      </a:r>
                      <a:endParaRPr lang="pt-BR" sz="2400" dirty="0">
                        <a:solidFill>
                          <a:srgbClr val="002060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>
                          <a:solidFill>
                            <a:srgbClr val="002060"/>
                          </a:solidFill>
                          <a:effectLst/>
                        </a:rPr>
                        <a:t>R$ 33.162.350,02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25090">
                <a:tc>
                  <a:txBody>
                    <a:bodyPr/>
                    <a:lstStyle/>
                    <a:p>
                      <a:pPr algn="ctr"/>
                      <a:r>
                        <a:rPr lang="pt-BR" sz="2400" b="1" dirty="0">
                          <a:solidFill>
                            <a:srgbClr val="002060"/>
                          </a:solidFill>
                          <a:effectLst/>
                        </a:rPr>
                        <a:t>2013</a:t>
                      </a:r>
                      <a:endParaRPr lang="pt-BR" sz="2400" dirty="0">
                        <a:solidFill>
                          <a:srgbClr val="002060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>
                          <a:solidFill>
                            <a:srgbClr val="002060"/>
                          </a:solidFill>
                          <a:effectLst/>
                        </a:rPr>
                        <a:t>R$ 33.849.278,83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25090">
                <a:tc>
                  <a:txBody>
                    <a:bodyPr/>
                    <a:lstStyle/>
                    <a:p>
                      <a:pPr algn="ctr"/>
                      <a:r>
                        <a:rPr lang="pt-BR" sz="2400" b="1" dirty="0">
                          <a:solidFill>
                            <a:srgbClr val="002060"/>
                          </a:solidFill>
                          <a:effectLst/>
                        </a:rPr>
                        <a:t>2014</a:t>
                      </a:r>
                      <a:endParaRPr lang="pt-BR" sz="2400" dirty="0">
                        <a:solidFill>
                          <a:srgbClr val="002060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>
                          <a:solidFill>
                            <a:srgbClr val="002060"/>
                          </a:solidFill>
                          <a:effectLst/>
                        </a:rPr>
                        <a:t>R$ 41.321.993,13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25090">
                <a:tc>
                  <a:txBody>
                    <a:bodyPr/>
                    <a:lstStyle/>
                    <a:p>
                      <a:pPr algn="ctr"/>
                      <a:r>
                        <a:rPr lang="pt-BR" sz="2400" b="1" dirty="0">
                          <a:solidFill>
                            <a:srgbClr val="002060"/>
                          </a:solidFill>
                          <a:effectLst/>
                        </a:rPr>
                        <a:t>2015</a:t>
                      </a:r>
                      <a:endParaRPr lang="pt-BR" sz="2400" dirty="0">
                        <a:solidFill>
                          <a:srgbClr val="002060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>
                          <a:solidFill>
                            <a:srgbClr val="002060"/>
                          </a:solidFill>
                          <a:effectLst/>
                        </a:rPr>
                        <a:t>R$ 49.179.238,56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25090">
                <a:tc>
                  <a:txBody>
                    <a:bodyPr/>
                    <a:lstStyle/>
                    <a:p>
                      <a:pPr algn="ctr"/>
                      <a:r>
                        <a:rPr lang="pt-BR" sz="2400" b="1" dirty="0">
                          <a:solidFill>
                            <a:srgbClr val="002060"/>
                          </a:solidFill>
                          <a:effectLst/>
                        </a:rPr>
                        <a:t>2016</a:t>
                      </a:r>
                      <a:endParaRPr lang="pt-BR" sz="2400" dirty="0">
                        <a:solidFill>
                          <a:srgbClr val="002060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>
                          <a:solidFill>
                            <a:srgbClr val="002060"/>
                          </a:solidFill>
                          <a:effectLst/>
                        </a:rPr>
                        <a:t>R$ 57.331.118,77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25090">
                <a:tc>
                  <a:txBody>
                    <a:bodyPr/>
                    <a:lstStyle/>
                    <a:p>
                      <a:pPr algn="ctr"/>
                      <a:r>
                        <a:rPr lang="pt-BR" sz="2400" b="1" dirty="0">
                          <a:solidFill>
                            <a:srgbClr val="002060"/>
                          </a:solidFill>
                          <a:effectLst/>
                        </a:rPr>
                        <a:t>2017</a:t>
                      </a:r>
                      <a:endParaRPr lang="pt-BR" sz="2400" dirty="0">
                        <a:solidFill>
                          <a:srgbClr val="002060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>
                          <a:solidFill>
                            <a:srgbClr val="002060"/>
                          </a:solidFill>
                          <a:effectLst/>
                        </a:rPr>
                        <a:t>R$62.950.317,27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25090">
                <a:tc>
                  <a:txBody>
                    <a:bodyPr/>
                    <a:lstStyle/>
                    <a:p>
                      <a:pPr algn="ctr"/>
                      <a:r>
                        <a:rPr lang="pt-BR" sz="2400" b="1" dirty="0">
                          <a:solidFill>
                            <a:srgbClr val="002060"/>
                          </a:solidFill>
                          <a:effectLst/>
                        </a:rPr>
                        <a:t>2018</a:t>
                      </a:r>
                      <a:endParaRPr lang="pt-BR" sz="2400" dirty="0">
                        <a:solidFill>
                          <a:srgbClr val="002060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b="0" dirty="0">
                          <a:solidFill>
                            <a:srgbClr val="002060"/>
                          </a:solidFill>
                          <a:effectLst/>
                        </a:rPr>
                        <a:t>R$ 69.613.679,27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25090">
                <a:tc>
                  <a:txBody>
                    <a:bodyPr/>
                    <a:lstStyle/>
                    <a:p>
                      <a:pPr algn="ctr"/>
                      <a:r>
                        <a:rPr lang="pt-BR" sz="2400" b="1" dirty="0">
                          <a:solidFill>
                            <a:srgbClr val="002060"/>
                          </a:solidFill>
                          <a:effectLst/>
                        </a:rPr>
                        <a:t>2019</a:t>
                      </a:r>
                      <a:endParaRPr lang="pt-BR" sz="2400" dirty="0">
                        <a:solidFill>
                          <a:srgbClr val="002060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b="0" dirty="0">
                          <a:solidFill>
                            <a:srgbClr val="002060"/>
                          </a:solidFill>
                          <a:effectLst/>
                        </a:rPr>
                        <a:t>R$ 76.510.923,58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325090">
                <a:tc>
                  <a:txBody>
                    <a:bodyPr/>
                    <a:lstStyle/>
                    <a:p>
                      <a:pPr algn="ctr"/>
                      <a:r>
                        <a:rPr lang="pt-BR" sz="2400" b="1" dirty="0">
                          <a:solidFill>
                            <a:srgbClr val="002060"/>
                          </a:solidFill>
                          <a:effectLst/>
                        </a:rPr>
                        <a:t>2020</a:t>
                      </a:r>
                      <a:endParaRPr lang="pt-BR" sz="2400" dirty="0">
                        <a:solidFill>
                          <a:srgbClr val="002060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b="0" dirty="0">
                          <a:solidFill>
                            <a:srgbClr val="002060"/>
                          </a:solidFill>
                          <a:effectLst/>
                        </a:rPr>
                        <a:t> R$ 85.485.031,46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325090">
                <a:tc>
                  <a:txBody>
                    <a:bodyPr/>
                    <a:lstStyle/>
                    <a:p>
                      <a:pPr algn="ctr"/>
                      <a:r>
                        <a:rPr lang="pt-BR" sz="2400" b="1" dirty="0">
                          <a:solidFill>
                            <a:srgbClr val="002060"/>
                          </a:solidFill>
                          <a:effectLst/>
                        </a:rPr>
                        <a:t>2021</a:t>
                      </a:r>
                      <a:endParaRPr lang="pt-BR" sz="2400" dirty="0">
                        <a:solidFill>
                          <a:srgbClr val="002060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b="0" dirty="0">
                          <a:solidFill>
                            <a:srgbClr val="002060"/>
                          </a:solidFill>
                          <a:effectLst/>
                        </a:rPr>
                        <a:t> R$ 97.196.813,91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325090">
                <a:tc>
                  <a:txBody>
                    <a:bodyPr/>
                    <a:lstStyle/>
                    <a:p>
                      <a:pPr algn="ctr"/>
                      <a:r>
                        <a:rPr lang="pt-BR" sz="2400" b="1">
                          <a:solidFill>
                            <a:srgbClr val="002060"/>
                          </a:solidFill>
                          <a:effectLst/>
                        </a:rPr>
                        <a:t>2022</a:t>
                      </a:r>
                      <a:endParaRPr lang="pt-BR" sz="2400">
                        <a:solidFill>
                          <a:srgbClr val="002060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b="0" dirty="0">
                          <a:solidFill>
                            <a:srgbClr val="002060"/>
                          </a:solidFill>
                          <a:effectLst/>
                        </a:rPr>
                        <a:t> R$ 110.535.938,17 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</a:tbl>
          </a:graphicData>
        </a:graphic>
      </p:graphicFrame>
      <p:sp>
        <p:nvSpPr>
          <p:cNvPr id="7" name="CaixaDeTexto 6"/>
          <p:cNvSpPr txBox="1"/>
          <p:nvPr/>
        </p:nvSpPr>
        <p:spPr>
          <a:xfrm>
            <a:off x="715108" y="64854"/>
            <a:ext cx="107617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PATRIMÔNIO DO IPRESG DE 2011 A 2022</a:t>
            </a:r>
          </a:p>
        </p:txBody>
      </p:sp>
      <p:sp>
        <p:nvSpPr>
          <p:cNvPr id="13" name="Rectangle 8"/>
          <p:cNvSpPr>
            <a:spLocks noChangeArrowheads="1"/>
          </p:cNvSpPr>
          <p:nvPr/>
        </p:nvSpPr>
        <p:spPr bwMode="auto">
          <a:xfrm>
            <a:off x="5995358" y="5880354"/>
            <a:ext cx="529343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24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Base: Setembro 2022</a:t>
            </a:r>
            <a:r>
              <a:rPr kumimoji="0" lang="pt-BR" sz="24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*</a:t>
            </a:r>
            <a:endParaRPr kumimoji="0" lang="pt-BR" sz="2400" b="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24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Fonte: Referência Gestão e Risco, 2022</a:t>
            </a:r>
            <a:endParaRPr kumimoji="0" lang="pt-BR" sz="2400" b="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</a:endParaRPr>
          </a:p>
        </p:txBody>
      </p:sp>
      <p:sp>
        <p:nvSpPr>
          <p:cNvPr id="3" name="Seta: para Baixo 2">
            <a:extLst>
              <a:ext uri="{FF2B5EF4-FFF2-40B4-BE49-F238E27FC236}">
                <a16:creationId xmlns:a16="http://schemas.microsoft.com/office/drawing/2014/main" xmlns="" id="{87B612A5-734A-4B05-9A48-28962493BCEF}"/>
              </a:ext>
            </a:extLst>
          </p:cNvPr>
          <p:cNvSpPr/>
          <p:nvPr/>
        </p:nvSpPr>
        <p:spPr>
          <a:xfrm rot="10800000">
            <a:off x="8126259" y="1230923"/>
            <a:ext cx="1615616" cy="1418492"/>
          </a:xfrm>
          <a:prstGeom prst="down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xmlns="" id="{E96AEC85-EEF8-46AC-AA20-3E450509F4AC}"/>
              </a:ext>
            </a:extLst>
          </p:cNvPr>
          <p:cNvSpPr txBox="1"/>
          <p:nvPr/>
        </p:nvSpPr>
        <p:spPr>
          <a:xfrm>
            <a:off x="6964590" y="2787557"/>
            <a:ext cx="3938954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dirty="0">
                <a:solidFill>
                  <a:srgbClr val="002060"/>
                </a:solidFill>
              </a:rPr>
              <a:t>Aumento do Patrimônio em </a:t>
            </a:r>
            <a:r>
              <a:rPr lang="pt-BR" sz="6600" dirty="0">
                <a:solidFill>
                  <a:srgbClr val="002060"/>
                </a:solidFill>
              </a:rPr>
              <a:t>431,69%</a:t>
            </a:r>
          </a:p>
          <a:p>
            <a:pPr algn="ctr"/>
            <a:endParaRPr lang="pt-BR" sz="4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3998756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lum bright="70000" contrast="-70000"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xmlns="" id="{3F446290-E8AA-4C48-9662-985EE979547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77354432"/>
              </p:ext>
            </p:extLst>
          </p:nvPr>
        </p:nvGraphicFramePr>
        <p:xfrm>
          <a:off x="694944" y="353569"/>
          <a:ext cx="10962952" cy="62924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CaixaDeTexto 4">
            <a:extLst>
              <a:ext uri="{FF2B5EF4-FFF2-40B4-BE49-F238E27FC236}">
                <a16:creationId xmlns:a16="http://schemas.microsoft.com/office/drawing/2014/main" xmlns="" id="{5A5D5195-0425-4AB8-958B-C0768EAE2BBE}"/>
              </a:ext>
            </a:extLst>
          </p:cNvPr>
          <p:cNvSpPr txBox="1"/>
          <p:nvPr/>
        </p:nvSpPr>
        <p:spPr>
          <a:xfrm>
            <a:off x="-148648" y="5726803"/>
            <a:ext cx="13655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rgbClr val="0070C0"/>
                </a:solidFill>
              </a:rPr>
              <a:t>*Milhões de reais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xmlns="" id="{955E1460-338D-4B0D-9A0F-2B422B731742}"/>
              </a:ext>
            </a:extLst>
          </p:cNvPr>
          <p:cNvSpPr txBox="1"/>
          <p:nvPr/>
        </p:nvSpPr>
        <p:spPr>
          <a:xfrm>
            <a:off x="1519076" y="211954"/>
            <a:ext cx="96682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srgbClr val="0070C0"/>
                </a:solidFill>
              </a:rPr>
              <a:t>Evolução Gráfica do Patrimônio – 2011 à 2022</a:t>
            </a:r>
          </a:p>
        </p:txBody>
      </p:sp>
    </p:spTree>
    <p:extLst>
      <p:ext uri="{BB962C8B-B14F-4D97-AF65-F5344CB8AC3E}">
        <p14:creationId xmlns:p14="http://schemas.microsoft.com/office/powerpoint/2010/main" val="3620248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rdósia">
  <a:themeElements>
    <a:clrScheme name="Ardósia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BC451B"/>
      </a:accent1>
      <a:accent2>
        <a:srgbClr val="D3BA68"/>
      </a:accent2>
      <a:accent3>
        <a:srgbClr val="BB8640"/>
      </a:accent3>
      <a:accent4>
        <a:srgbClr val="AD9277"/>
      </a:accent4>
      <a:accent5>
        <a:srgbClr val="A55A43"/>
      </a:accent5>
      <a:accent6>
        <a:srgbClr val="AD9D7B"/>
      </a:accent6>
      <a:hlink>
        <a:srgbClr val="E98052"/>
      </a:hlink>
      <a:folHlink>
        <a:srgbClr val="F4B69B"/>
      </a:folHlink>
    </a:clrScheme>
    <a:fontScheme name="Ardósia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rdósia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3F2DE9A5-64E6-437C-A389-CC4477E817E8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TM04033929[[fn=Ardósia]]</Template>
  <TotalTime>3668</TotalTime>
  <Words>1171</Words>
  <Application>Microsoft Office PowerPoint</Application>
  <PresentationFormat>Widescreen</PresentationFormat>
  <Paragraphs>174</Paragraphs>
  <Slides>25</Slides>
  <Notes>1</Notes>
  <HiddenSlides>0</HiddenSlides>
  <MMClips>0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25</vt:i4>
      </vt:variant>
    </vt:vector>
  </HeadingPairs>
  <TitlesOfParts>
    <vt:vector size="33" baseType="lpstr">
      <vt:lpstr>Arial</vt:lpstr>
      <vt:lpstr>Calibri</vt:lpstr>
      <vt:lpstr>Calisto MT</vt:lpstr>
      <vt:lpstr>Monotype Corsiva</vt:lpstr>
      <vt:lpstr>Times New Roman</vt:lpstr>
      <vt:lpstr>Trebuchet MS</vt:lpstr>
      <vt:lpstr>Wingdings 2</vt:lpstr>
      <vt:lpstr>Ardósia</vt:lpstr>
      <vt:lpstr>Seminário de Gestão de RPPS</vt:lpstr>
      <vt:lpstr>EQUIPE DO IPRESG</vt:lpstr>
      <vt:lpstr>Apresentação do PowerPoint</vt:lpstr>
      <vt:lpstr>Apresentação do PowerPoint</vt:lpstr>
      <vt:lpstr>DESPESAS MENSAIS  </vt:lpstr>
      <vt:lpstr>Apresentação do PowerPoint</vt:lpstr>
      <vt:lpstr>TAXA DE ADMINISTRAÇÃO  É o percentual estabelecido em lei de cada ente, no nosso caso é 2%, para custear as despesas correntes e de capital necessárias à organização e ao funcionamento da unidade gestora do RPPS, no caso o IPRESG.</vt:lpstr>
      <vt:lpstr>Apresentação do PowerPoint</vt:lpstr>
      <vt:lpstr>Apresentação do PowerPoint</vt:lpstr>
      <vt:lpstr>EXTRATO PREVIDENCIÁRIO</vt:lpstr>
      <vt:lpstr>Apresentação do PowerPoint</vt:lpstr>
      <vt:lpstr>Apresentação do PowerPoint</vt:lpstr>
      <vt:lpstr>Durante a pandemia...</vt:lpstr>
      <vt:lpstr>Inauguração do Auditório no dia 26/09/2021</vt:lpstr>
      <vt:lpstr>Placas Solares   </vt:lpstr>
      <vt:lpstr>Apresentação do PowerPoint</vt:lpstr>
      <vt:lpstr>Apresentação do PowerPoint</vt:lpstr>
      <vt:lpstr>Projeto Aposentado Conectado</vt:lpstr>
      <vt:lpstr>Apresentação do PowerPoint</vt:lpstr>
      <vt:lpstr>Apresentação do PowerPoint</vt:lpstr>
      <vt:lpstr>Pró-Gestão </vt:lpstr>
      <vt:lpstr>Apresentação do PowerPoint</vt:lpstr>
      <vt:lpstr>Utilize nossos canais de comunicação:  </vt:lpstr>
      <vt:lpstr>Apresentação do PowerPoint</vt:lpstr>
      <vt:lpstr>Agradecemos a participação de todos!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IPRESG – Gestão 2017/2020           Obrigada pela participação!  Seminário de Gestão de RPPS – Out./2017      Comprometimento e Responsabilidade</dc:title>
  <dc:creator>Diretor Presidente</dc:creator>
  <cp:lastModifiedBy>Windows10</cp:lastModifiedBy>
  <cp:revision>256</cp:revision>
  <dcterms:created xsi:type="dcterms:W3CDTF">2017-10-18T13:05:46Z</dcterms:created>
  <dcterms:modified xsi:type="dcterms:W3CDTF">2022-10-24T14:19:10Z</dcterms:modified>
</cp:coreProperties>
</file>